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3" r:id="rId4"/>
    <p:sldMasterId id="2147483931" r:id="rId5"/>
    <p:sldMasterId id="2147483918" r:id="rId6"/>
  </p:sldMasterIdLst>
  <p:notesMasterIdLst>
    <p:notesMasterId r:id="rId17"/>
  </p:notesMasterIdLst>
  <p:sldIdLst>
    <p:sldId id="818" r:id="rId7"/>
    <p:sldId id="1565" r:id="rId8"/>
    <p:sldId id="1581" r:id="rId9"/>
    <p:sldId id="1584" r:id="rId10"/>
    <p:sldId id="1585" r:id="rId11"/>
    <p:sldId id="1586" r:id="rId12"/>
    <p:sldId id="1587" r:id="rId13"/>
    <p:sldId id="1583" r:id="rId14"/>
    <p:sldId id="1582" r:id="rId15"/>
    <p:sldId id="1579"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BFF59B-ABC1-731E-C38F-D5F9EE0CEE22}" name="Joakim Fernstad" initials="JF" userId="S::joakim.fernstad@qrtech.se::d822f530-d2df-4086-99ca-629311641d13" providerId="AD"/>
  <p188:author id="{8CF746AD-F3A4-1D63-FF73-0625CBCC8AEF}" name="Helena Reimeringer" initials="HR" userId="S::helena.reimeringer@qrtech.se::b3838fa9-5114-47b8-b819-e336b65b28b3" providerId="AD"/>
  <p188:author id="{ADAF32E7-B0AB-31B5-032C-0CDE4E9C265E}" name="Claes Pettersson" initials="CP" userId="S::claes.pettersson@qrtech.se::fe7a491e-6515-4b4f-ac30-1685957dcb9e" providerId="AD"/>
  <p188:author id="{8B5A42EF-7C39-51F6-704B-C553C37E45CC}" name="Daniel Röjnemark" initials="DR" userId="S::daniel.rojnemark@qrtech.se::4d07d2a3-7e21-4a1a-b10d-ae6c731ccb2e" providerId="AD"/>
  <p188:author id="{004B20FD-1C1E-4A3B-4ED3-B188F0788ACB}" name="Roger Kanstrup" initials="RK" userId="S::roger.kanstrup@qrtech.se::a527c825-d834-45fe-b730-c1148ea3b3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ästanvändare" initials="Gä" lastIdx="10" clrIdx="0">
    <p:extLst>
      <p:ext uri="{19B8F6BF-5375-455C-9EA6-DF929625EA0E}">
        <p15:presenceInfo xmlns:p15="http://schemas.microsoft.com/office/powerpoint/2012/main" userId="S::urn:spo:anon#dcc84078aaadc26fdd36524dcedb50dc76203c7d3bdc62ba2de4a9a601113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FF"/>
    <a:srgbClr val="464646"/>
    <a:srgbClr val="082955"/>
    <a:srgbClr val="008765"/>
    <a:srgbClr val="FF9600"/>
    <a:srgbClr val="71007B"/>
    <a:srgbClr val="F7F5F2"/>
    <a:srgbClr val="007BFF"/>
    <a:srgbClr val="0E1259"/>
    <a:srgbClr val="1E24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2"/>
    <p:restoredTop sz="94722"/>
  </p:normalViewPr>
  <p:slideViewPr>
    <p:cSldViewPr snapToGrid="0">
      <p:cViewPr varScale="1">
        <p:scale>
          <a:sx n="121" d="100"/>
          <a:sy n="121" d="100"/>
        </p:scale>
        <p:origin x="4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8/10/relationships/authors" Target="authors.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sv-SE" sz="14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Nettoomsättning</a:t>
            </a:r>
            <a:r>
              <a:rPr lang="sv-SE" sz="1400" b="0" i="0" baseline="0" noProof="0" dirty="0">
                <a:latin typeface="Helvetica Neue Medium" panose="02000503000000020004" pitchFamily="2" charset="0"/>
                <a:ea typeface="Helvetica Neue Medium" panose="02000503000000020004" pitchFamily="2" charset="0"/>
                <a:cs typeface="Helvetica Neue Medium" panose="02000503000000020004" pitchFamily="2" charset="0"/>
              </a:rPr>
              <a:t>, Geografisk fördelning </a:t>
            </a:r>
            <a:r>
              <a:rPr lang="sv-SE" sz="1400" b="0" i="0" baseline="0" noProof="0" dirty="0">
                <a:latin typeface="Helvetica Neue" panose="02000503000000020004" pitchFamily="2" charset="0"/>
                <a:ea typeface="Helvetica Neue" panose="02000503000000020004" pitchFamily="2" charset="0"/>
                <a:cs typeface="Helvetica Neue" panose="02000503000000020004" pitchFamily="2" charset="0"/>
              </a:rPr>
              <a:t>(TSEK)</a:t>
            </a:r>
            <a:endParaRPr lang="sv-SE" sz="1400" b="0" i="0" noProof="0" dirty="0">
              <a:latin typeface="Helvetica Neue" panose="02000503000000020004" pitchFamily="2" charset="0"/>
              <a:ea typeface="Helvetica Neue" panose="02000503000000020004" pitchFamily="2" charset="0"/>
              <a:cs typeface="Helvetica Neue" panose="02000503000000020004"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title>
    <c:autoTitleDeleted val="0"/>
    <c:plotArea>
      <c:layout/>
      <c:barChart>
        <c:barDir val="col"/>
        <c:grouping val="clustered"/>
        <c:varyColors val="0"/>
        <c:ser>
          <c:idx val="0"/>
          <c:order val="0"/>
          <c:tx>
            <c:strRef>
              <c:f>Sheet1!$B$1</c:f>
              <c:strCache>
                <c:ptCount val="1"/>
                <c:pt idx="0">
                  <c:v>Skandinavien</c:v>
                </c:pt>
              </c:strCache>
            </c:strRef>
          </c:tx>
          <c:spPr>
            <a:solidFill>
              <a:schemeClr val="tx2"/>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Sheet1!$B$2:$B$9</c:f>
              <c:numCache>
                <c:formatCode>#,##0</c:formatCode>
                <c:ptCount val="8"/>
                <c:pt idx="0">
                  <c:v>12299</c:v>
                </c:pt>
                <c:pt idx="1">
                  <c:v>23133</c:v>
                </c:pt>
                <c:pt idx="2">
                  <c:v>46471</c:v>
                </c:pt>
                <c:pt idx="3">
                  <c:v>49070</c:v>
                </c:pt>
                <c:pt idx="4">
                  <c:v>23052</c:v>
                </c:pt>
                <c:pt idx="5">
                  <c:v>13642</c:v>
                </c:pt>
                <c:pt idx="6">
                  <c:v>14460</c:v>
                </c:pt>
                <c:pt idx="7">
                  <c:v>8351</c:v>
                </c:pt>
              </c:numCache>
            </c:numRef>
          </c:val>
          <c:extLst>
            <c:ext xmlns:c16="http://schemas.microsoft.com/office/drawing/2014/chart" uri="{C3380CC4-5D6E-409C-BE32-E72D297353CC}">
              <c16:uniqueId val="{00000000-1C6B-A443-A2CD-AB91760FFD38}"/>
            </c:ext>
          </c:extLst>
        </c:ser>
        <c:ser>
          <c:idx val="1"/>
          <c:order val="1"/>
          <c:tx>
            <c:strRef>
              <c:f>Sheet1!$C$1</c:f>
              <c:strCache>
                <c:ptCount val="1"/>
                <c:pt idx="0">
                  <c:v>Övriga Europa</c:v>
                </c:pt>
              </c:strCache>
            </c:strRef>
          </c:tx>
          <c:spPr>
            <a:solidFill>
              <a:schemeClr val="accent1"/>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Sheet1!$C$2:$C$9</c:f>
              <c:numCache>
                <c:formatCode>#,##0</c:formatCode>
                <c:ptCount val="8"/>
                <c:pt idx="0">
                  <c:v>22770</c:v>
                </c:pt>
                <c:pt idx="1">
                  <c:v>28234</c:v>
                </c:pt>
                <c:pt idx="2">
                  <c:v>63458</c:v>
                </c:pt>
                <c:pt idx="3">
                  <c:v>38329</c:v>
                </c:pt>
                <c:pt idx="4">
                  <c:v>25821</c:v>
                </c:pt>
                <c:pt idx="5">
                  <c:v>13785</c:v>
                </c:pt>
                <c:pt idx="6">
                  <c:v>18913</c:v>
                </c:pt>
                <c:pt idx="7">
                  <c:v>41974</c:v>
                </c:pt>
              </c:numCache>
            </c:numRef>
          </c:val>
          <c:extLst>
            <c:ext xmlns:c16="http://schemas.microsoft.com/office/drawing/2014/chart" uri="{C3380CC4-5D6E-409C-BE32-E72D297353CC}">
              <c16:uniqueId val="{00000001-1C6B-A443-A2CD-AB91760FFD38}"/>
            </c:ext>
          </c:extLst>
        </c:ser>
        <c:dLbls>
          <c:showLegendKey val="0"/>
          <c:showVal val="0"/>
          <c:showCatName val="0"/>
          <c:showSerName val="0"/>
          <c:showPercent val="0"/>
          <c:showBubbleSize val="0"/>
        </c:dLbls>
        <c:gapWidth val="150"/>
        <c:axId val="2105631551"/>
        <c:axId val="1842383183"/>
      </c:barChart>
      <c:catAx>
        <c:axId val="21056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1842383183"/>
        <c:crosses val="autoZero"/>
        <c:auto val="1"/>
        <c:lblAlgn val="ctr"/>
        <c:lblOffset val="100"/>
        <c:noMultiLvlLbl val="0"/>
      </c:catAx>
      <c:valAx>
        <c:axId val="18423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2105631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sv-SE" sz="14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Nettoomsättning</a:t>
            </a:r>
            <a:r>
              <a:rPr lang="sv-SE" sz="1400" b="0" i="0" baseline="0" noProof="0" dirty="0">
                <a:latin typeface="Helvetica Neue Medium" panose="02000503000000020004" pitchFamily="2" charset="0"/>
                <a:ea typeface="Helvetica Neue Medium" panose="02000503000000020004" pitchFamily="2" charset="0"/>
                <a:cs typeface="Helvetica Neue Medium" panose="02000503000000020004" pitchFamily="2" charset="0"/>
              </a:rPr>
              <a:t>, Affärsområden </a:t>
            </a:r>
            <a:r>
              <a:rPr lang="sv-SE" sz="1400" b="0" i="0" baseline="0" noProof="0" dirty="0">
                <a:latin typeface="Helvetica Neue" panose="02000503000000020004" pitchFamily="2" charset="0"/>
                <a:ea typeface="Helvetica Neue" panose="02000503000000020004" pitchFamily="2" charset="0"/>
                <a:cs typeface="Helvetica Neue" panose="02000503000000020004" pitchFamily="2" charset="0"/>
              </a:rPr>
              <a:t>(TSEK)</a:t>
            </a:r>
            <a:endParaRPr lang="sv-SE" sz="1400" b="0" i="0" noProof="0" dirty="0">
              <a:latin typeface="Helvetica Neue" panose="02000503000000020004" pitchFamily="2" charset="0"/>
              <a:ea typeface="Helvetica Neue" panose="02000503000000020004" pitchFamily="2" charset="0"/>
              <a:cs typeface="Helvetica Neue" panose="02000503000000020004"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title>
    <c:autoTitleDeleted val="0"/>
    <c:plotArea>
      <c:layout/>
      <c:barChart>
        <c:barDir val="col"/>
        <c:grouping val="stacked"/>
        <c:varyColors val="0"/>
        <c:ser>
          <c:idx val="0"/>
          <c:order val="0"/>
          <c:tx>
            <c:strRef>
              <c:f>Sheet1!$B$1</c:f>
              <c:strCache>
                <c:ptCount val="1"/>
                <c:pt idx="0">
                  <c:v>Villavärme</c:v>
                </c:pt>
              </c:strCache>
            </c:strRef>
          </c:tx>
          <c:spPr>
            <a:solidFill>
              <a:schemeClr val="accent1"/>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Sheet1!$B$2:$B$9</c:f>
              <c:numCache>
                <c:formatCode>#,##0</c:formatCode>
                <c:ptCount val="8"/>
                <c:pt idx="0">
                  <c:v>25863</c:v>
                </c:pt>
                <c:pt idx="1">
                  <c:v>34859</c:v>
                </c:pt>
                <c:pt idx="2">
                  <c:v>84072</c:v>
                </c:pt>
                <c:pt idx="3">
                  <c:v>68927</c:v>
                </c:pt>
                <c:pt idx="4">
                  <c:v>38017</c:v>
                </c:pt>
                <c:pt idx="5">
                  <c:v>17721</c:v>
                </c:pt>
                <c:pt idx="6">
                  <c:v>20841</c:v>
                </c:pt>
                <c:pt idx="7">
                  <c:v>45520</c:v>
                </c:pt>
              </c:numCache>
            </c:numRef>
          </c:val>
          <c:extLst>
            <c:ext xmlns:c16="http://schemas.microsoft.com/office/drawing/2014/chart" uri="{C3380CC4-5D6E-409C-BE32-E72D297353CC}">
              <c16:uniqueId val="{00000000-1C6B-A443-A2CD-AB91760FFD38}"/>
            </c:ext>
          </c:extLst>
        </c:ser>
        <c:ser>
          <c:idx val="1"/>
          <c:order val="1"/>
          <c:tx>
            <c:strRef>
              <c:f>Sheet1!$C$1</c:f>
              <c:strCache>
                <c:ptCount val="1"/>
                <c:pt idx="0">
                  <c:v>Kommersiella system</c:v>
                </c:pt>
              </c:strCache>
            </c:strRef>
          </c:tx>
          <c:spPr>
            <a:solidFill>
              <a:schemeClr val="tx2"/>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Sheet1!$C$2:$C$9</c:f>
              <c:numCache>
                <c:formatCode>#,##0</c:formatCode>
                <c:ptCount val="8"/>
                <c:pt idx="0">
                  <c:v>8863</c:v>
                </c:pt>
                <c:pt idx="1">
                  <c:v>16074</c:v>
                </c:pt>
                <c:pt idx="2">
                  <c:v>25124</c:v>
                </c:pt>
                <c:pt idx="3">
                  <c:v>17684</c:v>
                </c:pt>
                <c:pt idx="4">
                  <c:v>10424</c:v>
                </c:pt>
                <c:pt idx="5">
                  <c:v>9211</c:v>
                </c:pt>
                <c:pt idx="6">
                  <c:v>11152</c:v>
                </c:pt>
                <c:pt idx="7">
                  <c:v>6720</c:v>
                </c:pt>
              </c:numCache>
            </c:numRef>
          </c:val>
          <c:extLst>
            <c:ext xmlns:c16="http://schemas.microsoft.com/office/drawing/2014/chart" uri="{C3380CC4-5D6E-409C-BE32-E72D297353CC}">
              <c16:uniqueId val="{00000001-1C6B-A443-A2CD-AB91760FFD38}"/>
            </c:ext>
          </c:extLst>
        </c:ser>
        <c:ser>
          <c:idx val="2"/>
          <c:order val="2"/>
          <c:tx>
            <c:strRef>
              <c:f>Sheet1!$D$1</c:f>
              <c:strCache>
                <c:ptCount val="1"/>
                <c:pt idx="0">
                  <c:v>Eftermarknad</c:v>
                </c:pt>
              </c:strCache>
            </c:strRef>
          </c:tx>
          <c:spPr>
            <a:solidFill>
              <a:schemeClr val="accent5"/>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Sheet1!$D$2:$D$9</c:f>
              <c:numCache>
                <c:formatCode>#,##0</c:formatCode>
                <c:ptCount val="8"/>
                <c:pt idx="0">
                  <c:v>343</c:v>
                </c:pt>
                <c:pt idx="1">
                  <c:v>435</c:v>
                </c:pt>
                <c:pt idx="2">
                  <c:v>735</c:v>
                </c:pt>
                <c:pt idx="3">
                  <c:v>788</c:v>
                </c:pt>
                <c:pt idx="4">
                  <c:v>433</c:v>
                </c:pt>
                <c:pt idx="5">
                  <c:v>495</c:v>
                </c:pt>
                <c:pt idx="6">
                  <c:v>1380</c:v>
                </c:pt>
                <c:pt idx="7">
                  <c:v>1085</c:v>
                </c:pt>
              </c:numCache>
            </c:numRef>
          </c:val>
          <c:extLst>
            <c:ext xmlns:c16="http://schemas.microsoft.com/office/drawing/2014/chart" uri="{C3380CC4-5D6E-409C-BE32-E72D297353CC}">
              <c16:uniqueId val="{00000000-D1FE-AF4F-A477-968BEA19F5CC}"/>
            </c:ext>
          </c:extLst>
        </c:ser>
        <c:dLbls>
          <c:showLegendKey val="0"/>
          <c:showVal val="0"/>
          <c:showCatName val="0"/>
          <c:showSerName val="0"/>
          <c:showPercent val="0"/>
          <c:showBubbleSize val="0"/>
        </c:dLbls>
        <c:gapWidth val="150"/>
        <c:overlap val="100"/>
        <c:axId val="2105631551"/>
        <c:axId val="1842383183"/>
      </c:barChart>
      <c:catAx>
        <c:axId val="21056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1842383183"/>
        <c:crosses val="autoZero"/>
        <c:auto val="1"/>
        <c:lblAlgn val="ctr"/>
        <c:lblOffset val="100"/>
        <c:noMultiLvlLbl val="0"/>
      </c:catAx>
      <c:valAx>
        <c:axId val="18423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2105631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sv-SE" sz="14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Nettoomsättning</a:t>
            </a:r>
            <a:r>
              <a:rPr lang="sv-SE" sz="1400" b="0" i="0" baseline="0" noProof="0" dirty="0">
                <a:latin typeface="Helvetica Neue Medium" panose="02000503000000020004" pitchFamily="2" charset="0"/>
                <a:ea typeface="Helvetica Neue Medium" panose="02000503000000020004" pitchFamily="2" charset="0"/>
                <a:cs typeface="Helvetica Neue Medium" panose="02000503000000020004" pitchFamily="2" charset="0"/>
              </a:rPr>
              <a:t> och rörelsens intäkter </a:t>
            </a:r>
            <a:r>
              <a:rPr lang="sv-SE" sz="1400" b="0" i="0" baseline="0" noProof="0" dirty="0">
                <a:latin typeface="Helvetica Neue" panose="02000503000000020004" pitchFamily="2" charset="0"/>
                <a:ea typeface="Helvetica Neue" panose="02000503000000020004" pitchFamily="2" charset="0"/>
                <a:cs typeface="Helvetica Neue" panose="02000503000000020004" pitchFamily="2" charset="0"/>
              </a:rPr>
              <a:t>(TSEK)</a:t>
            </a:r>
            <a:endParaRPr lang="sv-SE" sz="1400" b="0" i="0" noProof="0" dirty="0">
              <a:latin typeface="Helvetica Neue" panose="02000503000000020004" pitchFamily="2" charset="0"/>
              <a:ea typeface="Helvetica Neue" panose="02000503000000020004" pitchFamily="2" charset="0"/>
              <a:cs typeface="Helvetica Neue" panose="02000503000000020004"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title>
    <c:autoTitleDeleted val="0"/>
    <c:plotArea>
      <c:layout/>
      <c:barChart>
        <c:barDir val="col"/>
        <c:grouping val="clustered"/>
        <c:varyColors val="0"/>
        <c:ser>
          <c:idx val="0"/>
          <c:order val="0"/>
          <c:tx>
            <c:strRef>
              <c:f>Sheet1!$B$1</c:f>
              <c:strCache>
                <c:ptCount val="1"/>
                <c:pt idx="0">
                  <c:v>Nettoomsättning</c:v>
                </c:pt>
              </c:strCache>
            </c:strRef>
          </c:tx>
          <c:spPr>
            <a:solidFill>
              <a:schemeClr val="tx2"/>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Sheet1!$B$2:$B$9</c:f>
              <c:numCache>
                <c:formatCode>#,##0</c:formatCode>
                <c:ptCount val="8"/>
                <c:pt idx="0">
                  <c:v>35069</c:v>
                </c:pt>
                <c:pt idx="1">
                  <c:v>51367</c:v>
                </c:pt>
                <c:pt idx="2">
                  <c:v>109930</c:v>
                </c:pt>
                <c:pt idx="3">
                  <c:v>87399</c:v>
                </c:pt>
                <c:pt idx="4">
                  <c:v>48874</c:v>
                </c:pt>
                <c:pt idx="5">
                  <c:v>27472</c:v>
                </c:pt>
                <c:pt idx="6">
                  <c:v>33373</c:v>
                </c:pt>
                <c:pt idx="7">
                  <c:v>50207</c:v>
                </c:pt>
              </c:numCache>
            </c:numRef>
          </c:val>
          <c:extLst>
            <c:ext xmlns:c16="http://schemas.microsoft.com/office/drawing/2014/chart" uri="{C3380CC4-5D6E-409C-BE32-E72D297353CC}">
              <c16:uniqueId val="{00000000-1C6B-A443-A2CD-AB91760FFD38}"/>
            </c:ext>
          </c:extLst>
        </c:ser>
        <c:ser>
          <c:idx val="1"/>
          <c:order val="1"/>
          <c:tx>
            <c:strRef>
              <c:f>Sheet1!$C$1</c:f>
              <c:strCache>
                <c:ptCount val="1"/>
                <c:pt idx="0">
                  <c:v>Rörelsens intäkter</c:v>
                </c:pt>
              </c:strCache>
            </c:strRef>
          </c:tx>
          <c:spPr>
            <a:solidFill>
              <a:schemeClr val="accent1"/>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Sheet1!$C$2:$C$9</c:f>
              <c:numCache>
                <c:formatCode>#,##0</c:formatCode>
                <c:ptCount val="8"/>
                <c:pt idx="0">
                  <c:v>37714</c:v>
                </c:pt>
                <c:pt idx="1">
                  <c:v>52552</c:v>
                </c:pt>
                <c:pt idx="2">
                  <c:v>108834</c:v>
                </c:pt>
                <c:pt idx="3">
                  <c:v>88472</c:v>
                </c:pt>
                <c:pt idx="4">
                  <c:v>52364</c:v>
                </c:pt>
                <c:pt idx="5">
                  <c:v>29355</c:v>
                </c:pt>
                <c:pt idx="6">
                  <c:v>38077</c:v>
                </c:pt>
                <c:pt idx="7">
                  <c:v>51478</c:v>
                </c:pt>
              </c:numCache>
            </c:numRef>
          </c:val>
          <c:extLst>
            <c:ext xmlns:c16="http://schemas.microsoft.com/office/drawing/2014/chart" uri="{C3380CC4-5D6E-409C-BE32-E72D297353CC}">
              <c16:uniqueId val="{00000001-1C6B-A443-A2CD-AB91760FFD38}"/>
            </c:ext>
          </c:extLst>
        </c:ser>
        <c:dLbls>
          <c:showLegendKey val="0"/>
          <c:showVal val="0"/>
          <c:showCatName val="0"/>
          <c:showSerName val="0"/>
          <c:showPercent val="0"/>
          <c:showBubbleSize val="0"/>
        </c:dLbls>
        <c:gapWidth val="150"/>
        <c:axId val="2105631551"/>
        <c:axId val="1842383183"/>
      </c:barChart>
      <c:catAx>
        <c:axId val="21056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1842383183"/>
        <c:crosses val="autoZero"/>
        <c:auto val="1"/>
        <c:lblAlgn val="ctr"/>
        <c:lblOffset val="100"/>
        <c:noMultiLvlLbl val="0"/>
      </c:catAx>
      <c:valAx>
        <c:axId val="18423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2105631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sv-SE" sz="14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Nettoomsättning,</a:t>
            </a:r>
            <a:r>
              <a:rPr lang="sv-SE" sz="1400" b="0" i="0" baseline="0" noProof="0" dirty="0">
                <a:latin typeface="Helvetica Neue Medium" panose="02000503000000020004" pitchFamily="2" charset="0"/>
                <a:ea typeface="Helvetica Neue Medium" panose="02000503000000020004" pitchFamily="2" charset="0"/>
                <a:cs typeface="Helvetica Neue Medium" panose="02000503000000020004" pitchFamily="2" charset="0"/>
              </a:rPr>
              <a:t> geografisk fördelning </a:t>
            </a:r>
            <a:r>
              <a:rPr lang="sv-SE" sz="1400" b="0" i="0" baseline="0" noProof="0" dirty="0">
                <a:latin typeface="Helvetica Neue" panose="02000503000000020004" pitchFamily="2" charset="0"/>
                <a:ea typeface="Helvetica Neue" panose="02000503000000020004" pitchFamily="2" charset="0"/>
                <a:cs typeface="Helvetica Neue" panose="02000503000000020004" pitchFamily="2" charset="0"/>
              </a:rPr>
              <a:t>(TSEK)</a:t>
            </a:r>
            <a:endParaRPr lang="sv-SE" sz="1400" b="0" i="0" noProof="0" dirty="0">
              <a:latin typeface="Helvetica Neue" panose="02000503000000020004" pitchFamily="2" charset="0"/>
              <a:ea typeface="Helvetica Neue" panose="02000503000000020004" pitchFamily="2" charset="0"/>
              <a:cs typeface="Helvetica Neue" panose="02000503000000020004"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title>
    <c:autoTitleDeleted val="0"/>
    <c:plotArea>
      <c:layout/>
      <c:barChart>
        <c:barDir val="col"/>
        <c:grouping val="clustered"/>
        <c:varyColors val="0"/>
        <c:ser>
          <c:idx val="0"/>
          <c:order val="0"/>
          <c:tx>
            <c:strRef>
              <c:f>Sheet1!$B$1</c:f>
              <c:strCache>
                <c:ptCount val="1"/>
                <c:pt idx="0">
                  <c:v>Nettoomsättning</c:v>
                </c:pt>
              </c:strCache>
            </c:strRef>
          </c:tx>
          <c:spPr>
            <a:solidFill>
              <a:schemeClr val="tx2"/>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Sheet1!$B$2:$B$9</c:f>
              <c:numCache>
                <c:formatCode>#,##0</c:formatCode>
                <c:ptCount val="8"/>
                <c:pt idx="0">
                  <c:v>12299</c:v>
                </c:pt>
                <c:pt idx="1">
                  <c:v>23133</c:v>
                </c:pt>
                <c:pt idx="2">
                  <c:v>46471</c:v>
                </c:pt>
                <c:pt idx="3">
                  <c:v>49070</c:v>
                </c:pt>
                <c:pt idx="4">
                  <c:v>23052</c:v>
                </c:pt>
                <c:pt idx="5">
                  <c:v>13642</c:v>
                </c:pt>
                <c:pt idx="6">
                  <c:v>14460</c:v>
                </c:pt>
                <c:pt idx="7">
                  <c:v>8351</c:v>
                </c:pt>
              </c:numCache>
            </c:numRef>
          </c:val>
          <c:extLst>
            <c:ext xmlns:c16="http://schemas.microsoft.com/office/drawing/2014/chart" uri="{C3380CC4-5D6E-409C-BE32-E72D297353CC}">
              <c16:uniqueId val="{00000000-1C6B-A443-A2CD-AB91760FFD38}"/>
            </c:ext>
          </c:extLst>
        </c:ser>
        <c:ser>
          <c:idx val="1"/>
          <c:order val="1"/>
          <c:tx>
            <c:strRef>
              <c:f>Sheet1!$C$1</c:f>
              <c:strCache>
                <c:ptCount val="1"/>
                <c:pt idx="0">
                  <c:v>Rörelsens intäkter</c:v>
                </c:pt>
              </c:strCache>
            </c:strRef>
          </c:tx>
          <c:spPr>
            <a:solidFill>
              <a:schemeClr val="accent1"/>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Sheet1!$C$2:$C$9</c:f>
              <c:numCache>
                <c:formatCode>#,##0</c:formatCode>
                <c:ptCount val="8"/>
                <c:pt idx="0">
                  <c:v>22770</c:v>
                </c:pt>
                <c:pt idx="1">
                  <c:v>28234</c:v>
                </c:pt>
                <c:pt idx="2">
                  <c:v>63458</c:v>
                </c:pt>
                <c:pt idx="3">
                  <c:v>38329</c:v>
                </c:pt>
                <c:pt idx="4">
                  <c:v>25821</c:v>
                </c:pt>
                <c:pt idx="5">
                  <c:v>13785</c:v>
                </c:pt>
                <c:pt idx="6">
                  <c:v>18913</c:v>
                </c:pt>
                <c:pt idx="7">
                  <c:v>41974</c:v>
                </c:pt>
              </c:numCache>
            </c:numRef>
          </c:val>
          <c:extLst>
            <c:ext xmlns:c16="http://schemas.microsoft.com/office/drawing/2014/chart" uri="{C3380CC4-5D6E-409C-BE32-E72D297353CC}">
              <c16:uniqueId val="{00000001-1C6B-A443-A2CD-AB91760FFD38}"/>
            </c:ext>
          </c:extLst>
        </c:ser>
        <c:dLbls>
          <c:showLegendKey val="0"/>
          <c:showVal val="0"/>
          <c:showCatName val="0"/>
          <c:showSerName val="0"/>
          <c:showPercent val="0"/>
          <c:showBubbleSize val="0"/>
        </c:dLbls>
        <c:gapWidth val="150"/>
        <c:axId val="2105631551"/>
        <c:axId val="1842383183"/>
      </c:barChart>
      <c:catAx>
        <c:axId val="21056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1842383183"/>
        <c:crosses val="autoZero"/>
        <c:auto val="1"/>
        <c:lblAlgn val="ctr"/>
        <c:lblOffset val="100"/>
        <c:noMultiLvlLbl val="0"/>
      </c:catAx>
      <c:valAx>
        <c:axId val="18423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2105631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r>
              <a:rPr lang="sv-SE" sz="14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Nettoomsättning,</a:t>
            </a:r>
            <a:r>
              <a:rPr lang="sv-SE" sz="1400" b="0" i="0" baseline="0" noProof="0" dirty="0">
                <a:latin typeface="Helvetica Neue Medium" panose="02000503000000020004" pitchFamily="2" charset="0"/>
                <a:ea typeface="Helvetica Neue Medium" panose="02000503000000020004" pitchFamily="2" charset="0"/>
                <a:cs typeface="Helvetica Neue Medium" panose="02000503000000020004" pitchFamily="2" charset="0"/>
              </a:rPr>
              <a:t> affärsområden </a:t>
            </a:r>
            <a:r>
              <a:rPr lang="sv-SE" sz="1400" b="0" i="0" baseline="0" noProof="0" dirty="0">
                <a:latin typeface="Helvetica Neue" panose="02000503000000020004" pitchFamily="2" charset="0"/>
                <a:ea typeface="Helvetica Neue" panose="02000503000000020004" pitchFamily="2" charset="0"/>
                <a:cs typeface="Helvetica Neue" panose="02000503000000020004" pitchFamily="2" charset="0"/>
              </a:rPr>
              <a:t>(TSEK)</a:t>
            </a:r>
            <a:endParaRPr lang="sv-SE" sz="1400" b="0" i="0" noProof="0" dirty="0">
              <a:latin typeface="Helvetica Neue" panose="02000503000000020004" pitchFamily="2" charset="0"/>
              <a:ea typeface="Helvetica Neue" panose="02000503000000020004" pitchFamily="2" charset="0"/>
              <a:cs typeface="Helvetica Neue" panose="02000503000000020004" pitchFamily="2"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title>
    <c:autoTitleDeleted val="0"/>
    <c:plotArea>
      <c:layout/>
      <c:barChart>
        <c:barDir val="col"/>
        <c:grouping val="clustered"/>
        <c:varyColors val="0"/>
        <c:ser>
          <c:idx val="0"/>
          <c:order val="0"/>
          <c:tx>
            <c:strRef>
              <c:f>Sheet1!$B$1</c:f>
              <c:strCache>
                <c:ptCount val="1"/>
                <c:pt idx="0">
                  <c:v>Villavärme</c:v>
                </c:pt>
              </c:strCache>
            </c:strRef>
          </c:tx>
          <c:spPr>
            <a:solidFill>
              <a:schemeClr val="accent1"/>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Sheet1!$B$2:$B$9</c:f>
              <c:numCache>
                <c:formatCode>#,##0</c:formatCode>
                <c:ptCount val="8"/>
                <c:pt idx="0">
                  <c:v>25863</c:v>
                </c:pt>
                <c:pt idx="1">
                  <c:v>34859</c:v>
                </c:pt>
                <c:pt idx="2">
                  <c:v>84072</c:v>
                </c:pt>
                <c:pt idx="3">
                  <c:v>68927</c:v>
                </c:pt>
                <c:pt idx="4">
                  <c:v>38017</c:v>
                </c:pt>
                <c:pt idx="5">
                  <c:v>17721</c:v>
                </c:pt>
                <c:pt idx="6">
                  <c:v>20841</c:v>
                </c:pt>
                <c:pt idx="7">
                  <c:v>42520</c:v>
                </c:pt>
              </c:numCache>
            </c:numRef>
          </c:val>
          <c:extLst>
            <c:ext xmlns:c16="http://schemas.microsoft.com/office/drawing/2014/chart" uri="{C3380CC4-5D6E-409C-BE32-E72D297353CC}">
              <c16:uniqueId val="{00000000-1C6B-A443-A2CD-AB91760FFD38}"/>
            </c:ext>
          </c:extLst>
        </c:ser>
        <c:ser>
          <c:idx val="1"/>
          <c:order val="1"/>
          <c:tx>
            <c:strRef>
              <c:f>Sheet1!$C$1</c:f>
              <c:strCache>
                <c:ptCount val="1"/>
                <c:pt idx="0">
                  <c:v>Komersiella system</c:v>
                </c:pt>
              </c:strCache>
            </c:strRef>
          </c:tx>
          <c:spPr>
            <a:solidFill>
              <a:schemeClr val="tx2"/>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Sheet1!$C$2:$C$9</c:f>
              <c:numCache>
                <c:formatCode>#,##0</c:formatCode>
                <c:ptCount val="8"/>
                <c:pt idx="0">
                  <c:v>8863</c:v>
                </c:pt>
                <c:pt idx="1">
                  <c:v>16074</c:v>
                </c:pt>
                <c:pt idx="2">
                  <c:v>25124</c:v>
                </c:pt>
                <c:pt idx="3">
                  <c:v>17684</c:v>
                </c:pt>
                <c:pt idx="4">
                  <c:v>10424</c:v>
                </c:pt>
                <c:pt idx="5">
                  <c:v>9211</c:v>
                </c:pt>
                <c:pt idx="6">
                  <c:v>11152</c:v>
                </c:pt>
                <c:pt idx="7">
                  <c:v>6720</c:v>
                </c:pt>
              </c:numCache>
            </c:numRef>
          </c:val>
          <c:extLst>
            <c:ext xmlns:c16="http://schemas.microsoft.com/office/drawing/2014/chart" uri="{C3380CC4-5D6E-409C-BE32-E72D297353CC}">
              <c16:uniqueId val="{00000001-1C6B-A443-A2CD-AB91760FFD38}"/>
            </c:ext>
          </c:extLst>
        </c:ser>
        <c:ser>
          <c:idx val="2"/>
          <c:order val="2"/>
          <c:tx>
            <c:strRef>
              <c:f>Sheet1!$D$1</c:f>
              <c:strCache>
                <c:ptCount val="1"/>
                <c:pt idx="0">
                  <c:v>Eftermarknad</c:v>
                </c:pt>
              </c:strCache>
            </c:strRef>
          </c:tx>
          <c:spPr>
            <a:solidFill>
              <a:schemeClr val="accent5"/>
            </a:solidFill>
            <a:ln>
              <a:noFill/>
            </a:ln>
            <a:effectLst/>
          </c:spPr>
          <c:invertIfNegative val="0"/>
          <c:cat>
            <c:strRef>
              <c:f>Sheet1!$A$2:$A$9</c:f>
              <c:strCache>
                <c:ptCount val="8"/>
                <c:pt idx="0">
                  <c:v>Q4 21/22</c:v>
                </c:pt>
                <c:pt idx="1">
                  <c:v>Q1 22/23</c:v>
                </c:pt>
                <c:pt idx="2">
                  <c:v>Q2 22/23</c:v>
                </c:pt>
                <c:pt idx="3">
                  <c:v>Q3 22/23</c:v>
                </c:pt>
                <c:pt idx="4">
                  <c:v>Q4 22/23</c:v>
                </c:pt>
                <c:pt idx="5">
                  <c:v>Q1 23/24</c:v>
                </c:pt>
                <c:pt idx="6">
                  <c:v>Q2 23/24</c:v>
                </c:pt>
                <c:pt idx="7">
                  <c:v>Q3 23/24</c:v>
                </c:pt>
              </c:strCache>
            </c:strRef>
          </c:cat>
          <c:val>
            <c:numRef>
              <c:f>Sheet1!$D$2:$D$9</c:f>
              <c:numCache>
                <c:formatCode>#,##0</c:formatCode>
                <c:ptCount val="8"/>
                <c:pt idx="0">
                  <c:v>343</c:v>
                </c:pt>
                <c:pt idx="1">
                  <c:v>435</c:v>
                </c:pt>
                <c:pt idx="2">
                  <c:v>735</c:v>
                </c:pt>
                <c:pt idx="3">
                  <c:v>788</c:v>
                </c:pt>
                <c:pt idx="4">
                  <c:v>433</c:v>
                </c:pt>
                <c:pt idx="5">
                  <c:v>495</c:v>
                </c:pt>
                <c:pt idx="6">
                  <c:v>1380</c:v>
                </c:pt>
                <c:pt idx="7">
                  <c:v>1085</c:v>
                </c:pt>
              </c:numCache>
            </c:numRef>
          </c:val>
          <c:extLst>
            <c:ext xmlns:c16="http://schemas.microsoft.com/office/drawing/2014/chart" uri="{C3380CC4-5D6E-409C-BE32-E72D297353CC}">
              <c16:uniqueId val="{00000000-BEEF-F645-BB67-B8FF8D981F52}"/>
            </c:ext>
          </c:extLst>
        </c:ser>
        <c:dLbls>
          <c:showLegendKey val="0"/>
          <c:showVal val="0"/>
          <c:showCatName val="0"/>
          <c:showSerName val="0"/>
          <c:showPercent val="0"/>
          <c:showBubbleSize val="0"/>
        </c:dLbls>
        <c:gapWidth val="150"/>
        <c:axId val="2105631551"/>
        <c:axId val="1842383183"/>
      </c:barChart>
      <c:catAx>
        <c:axId val="2105631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1842383183"/>
        <c:crosses val="autoZero"/>
        <c:auto val="1"/>
        <c:lblAlgn val="ctr"/>
        <c:lblOffset val="100"/>
        <c:noMultiLvlLbl val="0"/>
      </c:catAx>
      <c:valAx>
        <c:axId val="18423831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crossAx val="2105631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10801-C68E-184B-8906-8B1CCDB8144B}" type="datetimeFigureOut">
              <a:rPr lang="sv-SE" smtClean="0"/>
              <a:t>2024-05-21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3B1F2-A83B-F842-B009-520C5EFD50A4}" type="slidenum">
              <a:rPr lang="sv-SE" smtClean="0"/>
              <a:t>‹#›</a:t>
            </a:fld>
            <a:endParaRPr lang="sv-SE"/>
          </a:p>
        </p:txBody>
      </p:sp>
    </p:spTree>
    <p:extLst>
      <p:ext uri="{BB962C8B-B14F-4D97-AF65-F5344CB8AC3E}">
        <p14:creationId xmlns:p14="http://schemas.microsoft.com/office/powerpoint/2010/main" val="340812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10"/>
          </p:nvPr>
        </p:nvSpPr>
        <p:spPr/>
        <p:txBody>
          <a:bodyPr/>
          <a:lstStyle/>
          <a:p>
            <a:fld id="{0B32E7E7-732E-4126-B2CD-F5BCE33DE02C}" type="slidenum">
              <a:rPr lang="sv-SE" smtClean="0"/>
              <a:t>1</a:t>
            </a:fld>
            <a:endParaRPr lang="sv-SE"/>
          </a:p>
        </p:txBody>
      </p:sp>
    </p:spTree>
    <p:extLst>
      <p:ext uri="{BB962C8B-B14F-4D97-AF65-F5344CB8AC3E}">
        <p14:creationId xmlns:p14="http://schemas.microsoft.com/office/powerpoint/2010/main" val="251034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2</a:t>
            </a:fld>
            <a:endParaRPr lang="sv-SE"/>
          </a:p>
        </p:txBody>
      </p:sp>
    </p:spTree>
    <p:extLst>
      <p:ext uri="{BB962C8B-B14F-4D97-AF65-F5344CB8AC3E}">
        <p14:creationId xmlns:p14="http://schemas.microsoft.com/office/powerpoint/2010/main" val="406626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3</a:t>
            </a:fld>
            <a:endParaRPr lang="sv-SE"/>
          </a:p>
        </p:txBody>
      </p:sp>
    </p:spTree>
    <p:extLst>
      <p:ext uri="{BB962C8B-B14F-4D97-AF65-F5344CB8AC3E}">
        <p14:creationId xmlns:p14="http://schemas.microsoft.com/office/powerpoint/2010/main" val="47524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4</a:t>
            </a:fld>
            <a:endParaRPr lang="sv-SE"/>
          </a:p>
        </p:txBody>
      </p:sp>
    </p:spTree>
    <p:extLst>
      <p:ext uri="{BB962C8B-B14F-4D97-AF65-F5344CB8AC3E}">
        <p14:creationId xmlns:p14="http://schemas.microsoft.com/office/powerpoint/2010/main" val="384021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5</a:t>
            </a:fld>
            <a:endParaRPr lang="sv-SE"/>
          </a:p>
        </p:txBody>
      </p:sp>
    </p:spTree>
    <p:extLst>
      <p:ext uri="{BB962C8B-B14F-4D97-AF65-F5344CB8AC3E}">
        <p14:creationId xmlns:p14="http://schemas.microsoft.com/office/powerpoint/2010/main" val="51061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6</a:t>
            </a:fld>
            <a:endParaRPr lang="sv-SE"/>
          </a:p>
        </p:txBody>
      </p:sp>
    </p:spTree>
    <p:extLst>
      <p:ext uri="{BB962C8B-B14F-4D97-AF65-F5344CB8AC3E}">
        <p14:creationId xmlns:p14="http://schemas.microsoft.com/office/powerpoint/2010/main" val="258982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7</a:t>
            </a:fld>
            <a:endParaRPr lang="sv-SE"/>
          </a:p>
        </p:txBody>
      </p:sp>
    </p:spTree>
    <p:extLst>
      <p:ext uri="{BB962C8B-B14F-4D97-AF65-F5344CB8AC3E}">
        <p14:creationId xmlns:p14="http://schemas.microsoft.com/office/powerpoint/2010/main" val="4209930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8</a:t>
            </a:fld>
            <a:endParaRPr lang="sv-SE"/>
          </a:p>
        </p:txBody>
      </p:sp>
    </p:spTree>
    <p:extLst>
      <p:ext uri="{BB962C8B-B14F-4D97-AF65-F5344CB8AC3E}">
        <p14:creationId xmlns:p14="http://schemas.microsoft.com/office/powerpoint/2010/main" val="87388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163B1F2-A83B-F842-B009-520C5EFD50A4}" type="slidenum">
              <a:rPr lang="sv-SE" smtClean="0"/>
              <a:t>9</a:t>
            </a:fld>
            <a:endParaRPr lang="sv-SE"/>
          </a:p>
        </p:txBody>
      </p:sp>
    </p:spTree>
    <p:extLst>
      <p:ext uri="{BB962C8B-B14F-4D97-AF65-F5344CB8AC3E}">
        <p14:creationId xmlns:p14="http://schemas.microsoft.com/office/powerpoint/2010/main" val="307413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with two columns">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67338" y="368300"/>
            <a:ext cx="11464925" cy="1260475"/>
          </a:xfrm>
          <a:prstGeom prst="rect">
            <a:avLst/>
          </a:prstGeom>
        </p:spPr>
        <p:txBody>
          <a:bodyPr lIns="0" tIns="0" rIns="0" bIns="0"/>
          <a:lstStyle>
            <a:lvl1pPr>
              <a:defRPr sz="4000" b="0" i="0" spc="-20" baseline="0">
                <a:latin typeface="HelveticaNeueLT Std" panose="020B0604020202020204" pitchFamily="34" charset="0"/>
              </a:defRPr>
            </a:lvl1pPr>
          </a:lstStyle>
          <a:p>
            <a:r>
              <a:rPr lang="en-GB" noProof="0"/>
              <a:t>Click to edit Master title style</a:t>
            </a:r>
            <a:endParaRPr lang="en-US" noProof="0"/>
          </a:p>
        </p:txBody>
      </p:sp>
      <p:sp>
        <p:nvSpPr>
          <p:cNvPr id="6" name="Content Placeholder 5">
            <a:extLst>
              <a:ext uri="{FF2B5EF4-FFF2-40B4-BE49-F238E27FC236}">
                <a16:creationId xmlns:a16="http://schemas.microsoft.com/office/drawing/2014/main" id="{A02426D6-0C9C-9D41-7CB9-64F310CA758E}"/>
              </a:ext>
            </a:extLst>
          </p:cNvPr>
          <p:cNvSpPr>
            <a:spLocks noGrp="1"/>
          </p:cNvSpPr>
          <p:nvPr>
            <p:ph sz="quarter" idx="12"/>
          </p:nvPr>
        </p:nvSpPr>
        <p:spPr>
          <a:xfrm>
            <a:off x="6348413" y="2024063"/>
            <a:ext cx="5472111" cy="4106913"/>
          </a:xfrm>
          <a:prstGeom prst="rect">
            <a:avLst/>
          </a:prstGeom>
        </p:spPr>
        <p:txBody>
          <a:bodyPr lIns="0" tIns="0" rIns="0" bIns="0"/>
          <a:lstStyle>
            <a:lvl1pPr>
              <a:lnSpc>
                <a:spcPct val="110000"/>
              </a:lnSpc>
              <a:spcAft>
                <a:spcPts val="900"/>
              </a:spcAft>
              <a:buClr>
                <a:schemeClr val="accent1"/>
              </a:buClr>
              <a:defRPr sz="1600" b="0" i="0">
                <a:solidFill>
                  <a:schemeClr val="tx1"/>
                </a:solidFill>
                <a:latin typeface="HelveticaNeueLT Std" panose="020B0604020202020204" pitchFamily="34" charset="0"/>
              </a:defRPr>
            </a:lvl1pPr>
            <a:lvl2pPr>
              <a:lnSpc>
                <a:spcPct val="110000"/>
              </a:lnSpc>
              <a:spcAft>
                <a:spcPts val="900"/>
              </a:spcAft>
              <a:buClr>
                <a:schemeClr val="accent1"/>
              </a:buClr>
              <a:defRPr sz="1600" b="0" i="0">
                <a:solidFill>
                  <a:schemeClr val="tx1"/>
                </a:solidFill>
                <a:latin typeface="HelveticaNeueLT Std" panose="020B0604020202020204" pitchFamily="34" charset="0"/>
              </a:defRPr>
            </a:lvl2pPr>
            <a:lvl3pPr>
              <a:lnSpc>
                <a:spcPct val="110000"/>
              </a:lnSpc>
              <a:spcAft>
                <a:spcPts val="900"/>
              </a:spcAft>
              <a:buClr>
                <a:schemeClr val="accent1"/>
              </a:buClr>
              <a:defRPr sz="1600" b="0" i="0">
                <a:solidFill>
                  <a:schemeClr val="tx1"/>
                </a:solidFill>
                <a:latin typeface="HelveticaNeueLT Std" panose="020B0604020202020204" pitchFamily="34" charset="0"/>
              </a:defRPr>
            </a:lvl3pPr>
            <a:lvl4pPr>
              <a:lnSpc>
                <a:spcPct val="110000"/>
              </a:lnSpc>
              <a:spcAft>
                <a:spcPts val="900"/>
              </a:spcAft>
              <a:buClr>
                <a:schemeClr val="accent1"/>
              </a:buClr>
              <a:defRPr sz="1600" b="0" i="0">
                <a:solidFill>
                  <a:schemeClr val="tx1"/>
                </a:solidFill>
                <a:latin typeface="HelveticaNeueLT Std" panose="020B0604020202020204" pitchFamily="34" charset="0"/>
              </a:defRPr>
            </a:lvl4pPr>
            <a:lvl5pPr>
              <a:lnSpc>
                <a:spcPct val="110000"/>
              </a:lnSpc>
              <a:spcAft>
                <a:spcPts val="900"/>
              </a:spcAft>
              <a:buClr>
                <a:schemeClr val="accent1"/>
              </a:buClr>
              <a:defRPr sz="1600" b="0" i="0">
                <a:solidFill>
                  <a:schemeClr val="tx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Content Placeholder 5">
            <a:extLst>
              <a:ext uri="{FF2B5EF4-FFF2-40B4-BE49-F238E27FC236}">
                <a16:creationId xmlns:a16="http://schemas.microsoft.com/office/drawing/2014/main" id="{B370772C-3D48-0A38-E64D-E927B1D3D456}"/>
              </a:ext>
            </a:extLst>
          </p:cNvPr>
          <p:cNvSpPr>
            <a:spLocks noGrp="1"/>
          </p:cNvSpPr>
          <p:nvPr>
            <p:ph sz="quarter" idx="13"/>
          </p:nvPr>
        </p:nvSpPr>
        <p:spPr>
          <a:xfrm>
            <a:off x="367338" y="2024063"/>
            <a:ext cx="5472111" cy="4106913"/>
          </a:xfrm>
          <a:prstGeom prst="rect">
            <a:avLst/>
          </a:prstGeom>
        </p:spPr>
        <p:txBody>
          <a:bodyPr lIns="0" tIns="0" rIns="0" bIns="0"/>
          <a:lstStyle>
            <a:lvl1pPr>
              <a:lnSpc>
                <a:spcPct val="110000"/>
              </a:lnSpc>
              <a:spcAft>
                <a:spcPts val="900"/>
              </a:spcAft>
              <a:buClr>
                <a:schemeClr val="accent1"/>
              </a:buClr>
              <a:defRPr sz="1600" b="0" i="0">
                <a:solidFill>
                  <a:schemeClr val="tx1"/>
                </a:solidFill>
                <a:latin typeface="HelveticaNeueLT Std" panose="020B0604020202020204" pitchFamily="34" charset="0"/>
              </a:defRPr>
            </a:lvl1pPr>
            <a:lvl2pPr>
              <a:lnSpc>
                <a:spcPct val="110000"/>
              </a:lnSpc>
              <a:spcAft>
                <a:spcPts val="900"/>
              </a:spcAft>
              <a:buClr>
                <a:schemeClr val="accent1"/>
              </a:buClr>
              <a:defRPr sz="1600" b="0" i="0">
                <a:solidFill>
                  <a:schemeClr val="tx1"/>
                </a:solidFill>
                <a:latin typeface="HelveticaNeueLT Std" panose="020B0604020202020204" pitchFamily="34" charset="0"/>
              </a:defRPr>
            </a:lvl2pPr>
            <a:lvl3pPr>
              <a:lnSpc>
                <a:spcPct val="110000"/>
              </a:lnSpc>
              <a:spcAft>
                <a:spcPts val="900"/>
              </a:spcAft>
              <a:buClr>
                <a:schemeClr val="accent1"/>
              </a:buClr>
              <a:defRPr sz="1600" b="0" i="0">
                <a:solidFill>
                  <a:schemeClr val="tx1"/>
                </a:solidFill>
                <a:latin typeface="HelveticaNeueLT Std" panose="020B0604020202020204" pitchFamily="34" charset="0"/>
              </a:defRPr>
            </a:lvl3pPr>
            <a:lvl4pPr>
              <a:lnSpc>
                <a:spcPct val="110000"/>
              </a:lnSpc>
              <a:spcAft>
                <a:spcPts val="900"/>
              </a:spcAft>
              <a:buClr>
                <a:schemeClr val="accent1"/>
              </a:buClr>
              <a:defRPr sz="1600" b="0" i="0">
                <a:solidFill>
                  <a:schemeClr val="tx1"/>
                </a:solidFill>
                <a:latin typeface="HelveticaNeueLT Std" panose="020B0604020202020204" pitchFamily="34" charset="0"/>
              </a:defRPr>
            </a:lvl4pPr>
            <a:lvl5pPr>
              <a:lnSpc>
                <a:spcPct val="110000"/>
              </a:lnSpc>
              <a:spcAft>
                <a:spcPts val="900"/>
              </a:spcAft>
              <a:buClr>
                <a:schemeClr val="accent1"/>
              </a:buClr>
              <a:defRPr sz="1600" b="0" i="0">
                <a:solidFill>
                  <a:schemeClr val="tx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cxnSp>
        <p:nvCxnSpPr>
          <p:cNvPr id="3" name="Straight Connector 2">
            <a:extLst>
              <a:ext uri="{FF2B5EF4-FFF2-40B4-BE49-F238E27FC236}">
                <a16:creationId xmlns:a16="http://schemas.microsoft.com/office/drawing/2014/main" id="{099F6387-BB37-28A5-9DDA-677F0ED701C8}"/>
              </a:ext>
            </a:extLst>
          </p:cNvPr>
          <p:cNvCxnSpPr>
            <a:cxnSpLocks/>
          </p:cNvCxnSpPr>
          <p:nvPr userDrawn="1"/>
        </p:nvCxnSpPr>
        <p:spPr>
          <a:xfrm>
            <a:off x="6096000" y="2024063"/>
            <a:ext cx="0" cy="3950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91493"/>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4" name="Content Placeholder 3">
            <a:extLst>
              <a:ext uri="{FF2B5EF4-FFF2-40B4-BE49-F238E27FC236}">
                <a16:creationId xmlns:a16="http://schemas.microsoft.com/office/drawing/2014/main" id="{40A93A23-36B0-6808-D861-50EB059A1F28}"/>
              </a:ext>
            </a:extLst>
          </p:cNvPr>
          <p:cNvSpPr>
            <a:spLocks noGrp="1"/>
          </p:cNvSpPr>
          <p:nvPr>
            <p:ph sz="quarter" idx="10"/>
          </p:nvPr>
        </p:nvSpPr>
        <p:spPr>
          <a:xfrm>
            <a:off x="0" y="0"/>
            <a:ext cx="12192000" cy="6295291"/>
          </a:xfrm>
          <a:prstGeom prst="rect">
            <a:avLst/>
          </a:prstGeom>
          <a:solidFill>
            <a:schemeClr val="bg2"/>
          </a:solidFill>
        </p:spPr>
        <p:txBody>
          <a:bodyPr/>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p:txBody>
      </p:sp>
      <p:pic>
        <p:nvPicPr>
          <p:cNvPr id="3" name="Graphic 2">
            <a:extLst>
              <a:ext uri="{FF2B5EF4-FFF2-40B4-BE49-F238E27FC236}">
                <a16:creationId xmlns:a16="http://schemas.microsoft.com/office/drawing/2014/main" id="{7A46CAA8-47DC-838C-81AA-86BDAF43B6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52485503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Tree>
    <p:extLst>
      <p:ext uri="{BB962C8B-B14F-4D97-AF65-F5344CB8AC3E}">
        <p14:creationId xmlns:p14="http://schemas.microsoft.com/office/powerpoint/2010/main" val="15924316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pic>
        <p:nvPicPr>
          <p:cNvPr id="3" name="Bildobjekt 5">
            <a:extLst>
              <a:ext uri="{FF2B5EF4-FFF2-40B4-BE49-F238E27FC236}">
                <a16:creationId xmlns:a16="http://schemas.microsoft.com/office/drawing/2014/main" id="{C4F07DAD-DFC5-9030-8DC1-990ABD251494}"/>
              </a:ext>
            </a:extLst>
          </p:cNvPr>
          <p:cNvPicPr>
            <a:picLocks noChangeAspect="1"/>
          </p:cNvPicPr>
          <p:nvPr userDrawn="1"/>
        </p:nvPicPr>
        <p:blipFill>
          <a:blip r:embed="rId2" cstate="screen">
            <a:alphaModFix amt="8000"/>
            <a:extLst>
              <a:ext uri="{BEBA8EAE-BF5A-486C-A8C5-ECC9F3942E4B}">
                <a14:imgProps xmlns:a14="http://schemas.microsoft.com/office/drawing/2010/main">
                  <a14:imgLayer r:embed="rId3">
                    <a14:imgEffect>
                      <a14:brightnessContrast bright="20000" contrast="54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2407451"/>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Tree>
    <p:extLst>
      <p:ext uri="{BB962C8B-B14F-4D97-AF65-F5344CB8AC3E}">
        <p14:creationId xmlns:p14="http://schemas.microsoft.com/office/powerpoint/2010/main" val="3292257344"/>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ppendix">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hasCustomPrompt="1"/>
          </p:nvPr>
        </p:nvSpPr>
        <p:spPr>
          <a:xfrm>
            <a:off x="355599" y="1025421"/>
            <a:ext cx="11464925" cy="755962"/>
          </a:xfrm>
          <a:prstGeom prst="rect">
            <a:avLst/>
          </a:prstGeom>
        </p:spPr>
        <p:txBody>
          <a:bodyPr lIns="0" tIns="0" rIns="0" bIns="0"/>
          <a:lstStyle>
            <a:lvl1pPr>
              <a:defRPr sz="4000" spc="-20" baseline="0"/>
            </a:lvl1pPr>
          </a:lstStyle>
          <a:p>
            <a:r>
              <a:rPr lang="en-US" noProof="0"/>
              <a:t>Name of presentation</a:t>
            </a:r>
          </a:p>
        </p:txBody>
      </p:sp>
      <p:sp>
        <p:nvSpPr>
          <p:cNvPr id="6" name="Text Placeholder 5">
            <a:extLst>
              <a:ext uri="{FF2B5EF4-FFF2-40B4-BE49-F238E27FC236}">
                <a16:creationId xmlns:a16="http://schemas.microsoft.com/office/drawing/2014/main" id="{8CB7D466-6F42-A983-3F8D-2BBCC72326ED}"/>
              </a:ext>
            </a:extLst>
          </p:cNvPr>
          <p:cNvSpPr>
            <a:spLocks noGrp="1"/>
          </p:cNvSpPr>
          <p:nvPr>
            <p:ph type="body" sz="quarter" idx="10" hasCustomPrompt="1"/>
          </p:nvPr>
        </p:nvSpPr>
        <p:spPr>
          <a:xfrm>
            <a:off x="355600" y="368300"/>
            <a:ext cx="7972425" cy="853320"/>
          </a:xfrm>
          <a:prstGeom prst="rect">
            <a:avLst/>
          </a:prstGeom>
        </p:spPr>
        <p:txBody>
          <a:bodyPr lIns="0" tIns="0" rIns="0" bIns="0"/>
          <a:lstStyle>
            <a:lvl1pPr marL="0" indent="0">
              <a:lnSpc>
                <a:spcPct val="100000"/>
              </a:lnSpc>
              <a:buNone/>
              <a:defRPr sz="4000">
                <a:solidFill>
                  <a:schemeClr val="accent1"/>
                </a:solidFill>
              </a:defRPr>
            </a:lvl1pPr>
            <a:lvl2pPr marL="457200" indent="0">
              <a:lnSpc>
                <a:spcPct val="0"/>
              </a:lnSpc>
              <a:buNone/>
              <a:defRPr sz="4000"/>
            </a:lvl2pPr>
            <a:lvl3pPr marL="914400" indent="0">
              <a:lnSpc>
                <a:spcPct val="0"/>
              </a:lnSpc>
              <a:buNone/>
              <a:defRPr sz="4000"/>
            </a:lvl3pPr>
            <a:lvl4pPr marL="1371600" indent="0">
              <a:lnSpc>
                <a:spcPct val="0"/>
              </a:lnSpc>
              <a:buNone/>
              <a:defRPr sz="4000"/>
            </a:lvl4pPr>
            <a:lvl5pPr marL="1828800" indent="0">
              <a:lnSpc>
                <a:spcPct val="0"/>
              </a:lnSpc>
              <a:buNone/>
              <a:defRPr sz="4000"/>
            </a:lvl5pPr>
          </a:lstStyle>
          <a:p>
            <a:pPr lvl="0"/>
            <a:r>
              <a:rPr lang="en-SE"/>
              <a:t>Appendix</a:t>
            </a:r>
          </a:p>
        </p:txBody>
      </p:sp>
      <p:pic>
        <p:nvPicPr>
          <p:cNvPr id="3" name="Graphic 2">
            <a:extLst>
              <a:ext uri="{FF2B5EF4-FFF2-40B4-BE49-F238E27FC236}">
                <a16:creationId xmlns:a16="http://schemas.microsoft.com/office/drawing/2014/main" id="{B800942A-891F-A1BA-C143-36D976A82A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2310396052"/>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 Dark">
    <p:bg>
      <p:bgPr>
        <a:solidFill>
          <a:schemeClr val="tx1"/>
        </a:solidFill>
        <a:effectLst/>
      </p:bgPr>
    </p:bg>
    <p:spTree>
      <p:nvGrpSpPr>
        <p:cNvPr id="1" name=""/>
        <p:cNvGrpSpPr/>
        <p:nvPr/>
      </p:nvGrpSpPr>
      <p:grpSpPr>
        <a:xfrm>
          <a:off x="0" y="0"/>
          <a:ext cx="0" cy="0"/>
          <a:chOff x="0" y="0"/>
          <a:chExt cx="0" cy="0"/>
        </a:xfrm>
      </p:grpSpPr>
      <p:pic>
        <p:nvPicPr>
          <p:cNvPr id="6" name="Bildobjekt 4" descr="En bild som visar fläkt, enhet, motor&#10;&#10;Automatiskt genererad beskrivning">
            <a:extLst>
              <a:ext uri="{FF2B5EF4-FFF2-40B4-BE49-F238E27FC236}">
                <a16:creationId xmlns:a16="http://schemas.microsoft.com/office/drawing/2014/main" id="{AF07AB45-55BA-9881-745A-747A3E299326}"/>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bg2"/>
                </a:solidFill>
              </a:rPr>
              <a:pPr/>
              <a:t>‹#›</a:t>
            </a:fld>
            <a:endParaRPr lang="sv-SE">
              <a:solidFill>
                <a:schemeClr val="bg2"/>
              </a:solidFill>
            </a:endParaRPr>
          </a:p>
        </p:txBody>
      </p:sp>
    </p:spTree>
    <p:extLst>
      <p:ext uri="{BB962C8B-B14F-4D97-AF65-F5344CB8AC3E}">
        <p14:creationId xmlns:p14="http://schemas.microsoft.com/office/powerpoint/2010/main" val="433516252"/>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bg2"/>
                </a:solidFill>
              </a:rPr>
              <a:pPr/>
              <a:t>‹#›</a:t>
            </a:fld>
            <a:endParaRPr lang="sv-SE">
              <a:solidFill>
                <a:schemeClr val="bg2"/>
              </a:solidFill>
            </a:endParaRPr>
          </a:p>
        </p:txBody>
      </p:sp>
      <p:sp>
        <p:nvSpPr>
          <p:cNvPr id="4" name="Content Placeholder 3">
            <a:extLst>
              <a:ext uri="{FF2B5EF4-FFF2-40B4-BE49-F238E27FC236}">
                <a16:creationId xmlns:a16="http://schemas.microsoft.com/office/drawing/2014/main" id="{0A0F692F-D5FF-F486-C448-F92EE38AB29E}"/>
              </a:ext>
            </a:extLst>
          </p:cNvPr>
          <p:cNvSpPr>
            <a:spLocks noGrp="1"/>
          </p:cNvSpPr>
          <p:nvPr>
            <p:ph sz="quarter" idx="10"/>
          </p:nvPr>
        </p:nvSpPr>
        <p:spPr>
          <a:xfrm>
            <a:off x="355600" y="368299"/>
            <a:ext cx="11464924" cy="5616575"/>
          </a:xfrm>
          <a:prstGeom prst="rect">
            <a:avLst/>
          </a:prstGeom>
        </p:spPr>
        <p:txBody>
          <a:bodyPr lIns="0" tIns="0" rIns="0" bIns="0"/>
          <a:lstStyle>
            <a:lvl1pPr marL="0" indent="0">
              <a:lnSpc>
                <a:spcPct val="90000"/>
              </a:lnSpc>
              <a:buClr>
                <a:schemeClr val="accent1"/>
              </a:buClr>
              <a:buNone/>
              <a:defRPr sz="4800" spc="-90" baseline="0">
                <a:solidFill>
                  <a:schemeClr val="tx1"/>
                </a:solidFill>
              </a:defRPr>
            </a:lvl1pPr>
            <a:lvl2pPr marL="457200" indent="0">
              <a:buClr>
                <a:schemeClr val="accent1"/>
              </a:buClr>
              <a:buNone/>
              <a:defRPr>
                <a:solidFill>
                  <a:schemeClr val="tx1"/>
                </a:solidFill>
              </a:defRPr>
            </a:lvl2pPr>
            <a:lvl3pPr marL="914400" indent="0">
              <a:buClr>
                <a:schemeClr val="accent1"/>
              </a:buClr>
              <a:buNone/>
              <a:defRPr>
                <a:solidFill>
                  <a:schemeClr val="tx1"/>
                </a:solidFill>
              </a:defRPr>
            </a:lvl3pPr>
            <a:lvl4pPr marL="1371600" indent="0">
              <a:buClr>
                <a:schemeClr val="accent1"/>
              </a:buClr>
              <a:buNone/>
              <a:defRPr>
                <a:solidFill>
                  <a:schemeClr val="tx1"/>
                </a:solidFill>
              </a:defRPr>
            </a:lvl4pPr>
            <a:lvl5pPr marL="1828800" indent="0">
              <a:buClr>
                <a:schemeClr val="accent1"/>
              </a:buClr>
              <a:buNone/>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19891480"/>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text and image">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1922439"/>
          </a:xfrm>
          <a:prstGeom prst="rect">
            <a:avLst/>
          </a:prstGeom>
        </p:spPr>
        <p:txBody>
          <a:bodyPr lIns="0" tIns="0" rIns="0" bIns="0"/>
          <a:lstStyle>
            <a:lvl1pPr>
              <a:defRPr sz="2400" b="0" i="0" spc="20" baseline="0">
                <a:latin typeface="HelveticaNeueLT Std" panose="020B0604020202020204" pitchFamily="34" charset="0"/>
              </a:defRPr>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3795691"/>
          </a:xfrm>
          <a:prstGeom prst="rect">
            <a:avLst/>
          </a:prstGeom>
        </p:spPr>
        <p:txBody>
          <a:bodyPr lIns="0" tIns="0" rIns="0" bIns="0"/>
          <a:lstStyle>
            <a:lvl1pPr>
              <a:lnSpc>
                <a:spcPct val="110000"/>
              </a:lnSpc>
              <a:buClr>
                <a:schemeClr val="tx1"/>
              </a:buClr>
              <a:defRPr sz="1600" b="0" i="0">
                <a:solidFill>
                  <a:schemeClr val="tx1"/>
                </a:solidFill>
                <a:latin typeface="HelveticaNeueLT Std" panose="020B0604020202020204" pitchFamily="34" charset="0"/>
              </a:defRPr>
            </a:lvl1pPr>
            <a:lvl2pPr>
              <a:lnSpc>
                <a:spcPct val="110000"/>
              </a:lnSpc>
              <a:buClr>
                <a:schemeClr val="tx1"/>
              </a:buClr>
              <a:defRPr sz="1600" b="0" i="0">
                <a:solidFill>
                  <a:schemeClr val="tx1"/>
                </a:solidFill>
                <a:latin typeface="HelveticaNeueLT Std" panose="020B0604020202020204" pitchFamily="34" charset="0"/>
              </a:defRPr>
            </a:lvl2pPr>
            <a:lvl3pPr>
              <a:lnSpc>
                <a:spcPct val="110000"/>
              </a:lnSpc>
              <a:buClr>
                <a:schemeClr val="tx1"/>
              </a:buClr>
              <a:defRPr sz="1600" b="0" i="0">
                <a:solidFill>
                  <a:schemeClr val="tx1"/>
                </a:solidFill>
                <a:latin typeface="HelveticaNeueLT Std" panose="020B0604020202020204" pitchFamily="34" charset="0"/>
              </a:defRPr>
            </a:lvl3pPr>
            <a:lvl4pPr>
              <a:lnSpc>
                <a:spcPct val="110000"/>
              </a:lnSpc>
              <a:buClr>
                <a:schemeClr val="tx1"/>
              </a:buClr>
              <a:defRPr sz="1600" b="0" i="0">
                <a:solidFill>
                  <a:schemeClr val="tx1"/>
                </a:solidFill>
                <a:latin typeface="HelveticaNeueLT Std" panose="020B0604020202020204" pitchFamily="34" charset="0"/>
              </a:defRPr>
            </a:lvl4pPr>
            <a:lvl5pPr>
              <a:lnSpc>
                <a:spcPct val="110000"/>
              </a:lnSpc>
              <a:buClr>
                <a:schemeClr val="tx1"/>
              </a:buClr>
              <a:defRPr sz="1600" b="0" i="0">
                <a:solidFill>
                  <a:schemeClr val="tx1"/>
                </a:solidFill>
                <a:latin typeface="HelveticaNeueLT Std" panose="020B0604020202020204"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7" y="188913"/>
            <a:ext cx="7667625" cy="6300787"/>
          </a:xfrm>
          <a:prstGeom prst="rect">
            <a:avLst/>
          </a:prstGeom>
          <a:solidFill>
            <a:schemeClr val="bg2"/>
          </a:solidFill>
        </p:spPr>
        <p:txBody>
          <a:bodyPr/>
          <a:lstStyle>
            <a:lvl1pPr marL="0" indent="0">
              <a:buNone/>
              <a:defRPr/>
            </a:lvl1pPr>
          </a:lstStyle>
          <a:p>
            <a:r>
              <a:rPr lang="en-GB"/>
              <a:t>Click icon to add picture</a:t>
            </a:r>
            <a:endParaRPr lang="en-SE"/>
          </a:p>
        </p:txBody>
      </p:sp>
    </p:spTree>
    <p:extLst>
      <p:ext uri="{BB962C8B-B14F-4D97-AF65-F5344CB8AC3E}">
        <p14:creationId xmlns:p14="http://schemas.microsoft.com/office/powerpoint/2010/main" val="2811623115"/>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 with image">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460500"/>
          </a:xfrm>
          <a:prstGeom prst="rect">
            <a:avLst/>
          </a:prstGeom>
        </p:spPr>
        <p:txBody>
          <a:bodyPr lIns="0" tIns="0" rIns="0" bIns="0"/>
          <a:lstStyle>
            <a:lvl1pPr>
              <a:defRPr sz="4000" b="0" i="0" spc="-20" baseline="0">
                <a:latin typeface="HelveticaNeueLT Std Med" panose="020B0604020202020204" pitchFamily="34" charset="0"/>
              </a:defRPr>
            </a:lvl1pPr>
          </a:lstStyle>
          <a:p>
            <a:r>
              <a:rPr lang="en-GB" noProof="0"/>
              <a:t>Click to edit Master title style</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355600" y="2024062"/>
            <a:ext cx="11464924" cy="4316400"/>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4F3F63D1-F386-92F6-4668-574C3A88F2C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1777204504"/>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with text alternative">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5616575"/>
          </a:xfrm>
          <a:prstGeom prst="rect">
            <a:avLst/>
          </a:prstGeom>
        </p:spPr>
        <p:txBody>
          <a:bodyPr lIns="0" tIns="0" rIns="0" bIns="0"/>
          <a:lstStyle>
            <a:lvl1pPr>
              <a:defRPr sz="4000" b="0" i="0">
                <a:latin typeface="HelveticaNeueLT Std" panose="020B0604020202020204" pitchFamily="34" charset="0"/>
              </a:defRPr>
            </a:lvl1pPr>
          </a:lstStyle>
          <a:p>
            <a:r>
              <a:rPr lang="en-GB"/>
              <a:t>Click to edit Master title style</a:t>
            </a:r>
            <a:endParaRPr lang="en-SE"/>
          </a:p>
        </p:txBody>
      </p:sp>
      <p:sp>
        <p:nvSpPr>
          <p:cNvPr id="4" name="Content Placeholder 3">
            <a:extLst>
              <a:ext uri="{FF2B5EF4-FFF2-40B4-BE49-F238E27FC236}">
                <a16:creationId xmlns:a16="http://schemas.microsoft.com/office/drawing/2014/main" id="{CF622DFD-E68F-B2D3-7C93-2D09C8A0B73C}"/>
              </a:ext>
            </a:extLst>
          </p:cNvPr>
          <p:cNvSpPr>
            <a:spLocks noGrp="1"/>
          </p:cNvSpPr>
          <p:nvPr>
            <p:ph sz="quarter" idx="11"/>
          </p:nvPr>
        </p:nvSpPr>
        <p:spPr>
          <a:xfrm>
            <a:off x="4332287" y="368300"/>
            <a:ext cx="7488237" cy="5616575"/>
          </a:xfrm>
          <a:prstGeom prst="rect">
            <a:avLst/>
          </a:prstGeom>
        </p:spPr>
        <p:txBody>
          <a:bodyPr lIns="0" tIns="0" rIns="0" bIns="0"/>
          <a:lstStyle>
            <a:lvl1pPr>
              <a:lnSpc>
                <a:spcPct val="110000"/>
              </a:lnSpc>
              <a:spcAft>
                <a:spcPts val="900"/>
              </a:spcAft>
              <a:buClr>
                <a:schemeClr val="tx1"/>
              </a:buClr>
              <a:defRPr sz="1600" b="0" i="0">
                <a:solidFill>
                  <a:schemeClr val="tx1"/>
                </a:solidFill>
                <a:latin typeface="HelveticaNeueLT Std" panose="020B0604020202020204" pitchFamily="34" charset="0"/>
              </a:defRPr>
            </a:lvl1pPr>
            <a:lvl2pPr>
              <a:lnSpc>
                <a:spcPct val="110000"/>
              </a:lnSpc>
              <a:spcAft>
                <a:spcPts val="900"/>
              </a:spcAft>
              <a:buClr>
                <a:schemeClr val="tx1"/>
              </a:buClr>
              <a:defRPr sz="1600" b="0" i="0">
                <a:solidFill>
                  <a:schemeClr val="tx1"/>
                </a:solidFill>
                <a:latin typeface="HelveticaNeueLT Std" panose="020B0604020202020204" pitchFamily="34" charset="0"/>
              </a:defRPr>
            </a:lvl2pPr>
            <a:lvl3pPr>
              <a:lnSpc>
                <a:spcPct val="110000"/>
              </a:lnSpc>
              <a:spcAft>
                <a:spcPts val="900"/>
              </a:spcAft>
              <a:buClr>
                <a:schemeClr val="tx1"/>
              </a:buClr>
              <a:defRPr sz="1600" b="0" i="0">
                <a:solidFill>
                  <a:schemeClr val="tx1"/>
                </a:solidFill>
                <a:latin typeface="HelveticaNeueLT Std" panose="020B0604020202020204" pitchFamily="34" charset="0"/>
              </a:defRPr>
            </a:lvl3pPr>
            <a:lvl4pPr>
              <a:lnSpc>
                <a:spcPct val="110000"/>
              </a:lnSpc>
              <a:spcAft>
                <a:spcPts val="900"/>
              </a:spcAft>
              <a:buClr>
                <a:schemeClr val="tx1"/>
              </a:buClr>
              <a:defRPr sz="1600" b="0" i="0">
                <a:solidFill>
                  <a:schemeClr val="tx1"/>
                </a:solidFill>
                <a:latin typeface="HelveticaNeueLT Std" panose="020B0604020202020204" pitchFamily="34" charset="0"/>
              </a:defRPr>
            </a:lvl4pPr>
            <a:lvl5pPr>
              <a:lnSpc>
                <a:spcPct val="110000"/>
              </a:lnSpc>
              <a:spcAft>
                <a:spcPts val="900"/>
              </a:spcAft>
              <a:buClr>
                <a:schemeClr val="tx1"/>
              </a:buClr>
              <a:defRPr sz="1600" b="0" i="0">
                <a:solidFill>
                  <a:schemeClr val="tx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6164722"/>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with three columns">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67338" y="368300"/>
            <a:ext cx="11464925" cy="1260475"/>
          </a:xfrm>
          <a:prstGeom prst="rect">
            <a:avLst/>
          </a:prstGeom>
        </p:spPr>
        <p:txBody>
          <a:bodyPr lIns="0" tIns="0" rIns="0" bIns="0"/>
          <a:lstStyle>
            <a:lvl1pPr>
              <a:defRPr sz="4000" spc="-20" baseline="0"/>
            </a:lvl1pPr>
          </a:lstStyle>
          <a:p>
            <a:r>
              <a:rPr lang="en-GB" noProof="0"/>
              <a:t>Click to edit Master title style</a:t>
            </a:r>
            <a:endParaRPr lang="en-US" noProof="0"/>
          </a:p>
        </p:txBody>
      </p:sp>
      <p:sp>
        <p:nvSpPr>
          <p:cNvPr id="6" name="Content Placeholder 5">
            <a:extLst>
              <a:ext uri="{FF2B5EF4-FFF2-40B4-BE49-F238E27FC236}">
                <a16:creationId xmlns:a16="http://schemas.microsoft.com/office/drawing/2014/main" id="{A02426D6-0C9C-9D41-7CB9-64F310CA758E}"/>
              </a:ext>
            </a:extLst>
          </p:cNvPr>
          <p:cNvSpPr>
            <a:spLocks noGrp="1"/>
          </p:cNvSpPr>
          <p:nvPr>
            <p:ph sz="quarter" idx="12"/>
          </p:nvPr>
        </p:nvSpPr>
        <p:spPr>
          <a:xfrm>
            <a:off x="4332289" y="2024063"/>
            <a:ext cx="3496637" cy="4106913"/>
          </a:xfrm>
          <a:prstGeom prst="rect">
            <a:avLst/>
          </a:prstGeom>
        </p:spPr>
        <p:txBody>
          <a:bodyPr lIns="0" tIns="0" rIns="0" bIns="0"/>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Content Placeholder 5">
            <a:extLst>
              <a:ext uri="{FF2B5EF4-FFF2-40B4-BE49-F238E27FC236}">
                <a16:creationId xmlns:a16="http://schemas.microsoft.com/office/drawing/2014/main" id="{B370772C-3D48-0A38-E64D-E927B1D3D456}"/>
              </a:ext>
            </a:extLst>
          </p:cNvPr>
          <p:cNvSpPr>
            <a:spLocks noGrp="1"/>
          </p:cNvSpPr>
          <p:nvPr>
            <p:ph sz="quarter" idx="13"/>
          </p:nvPr>
        </p:nvSpPr>
        <p:spPr>
          <a:xfrm>
            <a:off x="367338" y="2024063"/>
            <a:ext cx="3496637" cy="4106913"/>
          </a:xfrm>
          <a:prstGeom prst="rect">
            <a:avLst/>
          </a:prstGeom>
        </p:spPr>
        <p:txBody>
          <a:bodyPr lIns="0" tIns="0" rIns="0" bIns="0"/>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3" name="Content Placeholder 5">
            <a:extLst>
              <a:ext uri="{FF2B5EF4-FFF2-40B4-BE49-F238E27FC236}">
                <a16:creationId xmlns:a16="http://schemas.microsoft.com/office/drawing/2014/main" id="{A0549588-AE11-012D-501E-7C360552855E}"/>
              </a:ext>
            </a:extLst>
          </p:cNvPr>
          <p:cNvSpPr>
            <a:spLocks noGrp="1"/>
          </p:cNvSpPr>
          <p:nvPr>
            <p:ph sz="quarter" idx="14"/>
          </p:nvPr>
        </p:nvSpPr>
        <p:spPr>
          <a:xfrm>
            <a:off x="8334662" y="2024063"/>
            <a:ext cx="3496637" cy="4106913"/>
          </a:xfrm>
          <a:prstGeom prst="rect">
            <a:avLst/>
          </a:prstGeom>
        </p:spPr>
        <p:txBody>
          <a:bodyPr lIns="0" tIns="0" rIns="0" bIns="0"/>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cxnSp>
        <p:nvCxnSpPr>
          <p:cNvPr id="8" name="Straight Connector 7">
            <a:extLst>
              <a:ext uri="{FF2B5EF4-FFF2-40B4-BE49-F238E27FC236}">
                <a16:creationId xmlns:a16="http://schemas.microsoft.com/office/drawing/2014/main" id="{80EC612A-E59E-5272-2702-DF4BECF6D742}"/>
              </a:ext>
            </a:extLst>
          </p:cNvPr>
          <p:cNvCxnSpPr>
            <a:cxnSpLocks/>
          </p:cNvCxnSpPr>
          <p:nvPr userDrawn="1"/>
        </p:nvCxnSpPr>
        <p:spPr>
          <a:xfrm>
            <a:off x="4078454" y="2024063"/>
            <a:ext cx="0" cy="3950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B22AC3-A5FC-9066-BF63-84D301CAC6EB}"/>
              </a:ext>
            </a:extLst>
          </p:cNvPr>
          <p:cNvCxnSpPr>
            <a:cxnSpLocks/>
          </p:cNvCxnSpPr>
          <p:nvPr userDrawn="1"/>
        </p:nvCxnSpPr>
        <p:spPr>
          <a:xfrm>
            <a:off x="8064046" y="2024063"/>
            <a:ext cx="0" cy="3950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AC4A2AA0-BDE2-6090-774F-89B81F62FFF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243579789"/>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with text and image alternative">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800469"/>
          </a:xfrm>
          <a:prstGeom prst="rect">
            <a:avLst/>
          </a:prstGeom>
        </p:spPr>
        <p:txBody>
          <a:bodyPr lIns="0" tIns="0" rIns="0" bIns="0"/>
          <a:lstStyle>
            <a:lvl1pPr>
              <a:defRPr sz="4000"/>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3795691"/>
          </a:xfrm>
          <a:prstGeom prst="rect">
            <a:avLst/>
          </a:prstGeom>
        </p:spPr>
        <p:txBody>
          <a:bodyPr lIns="0" tIns="0" rIns="0" bIns="0"/>
          <a:lstStyle>
            <a:lvl1pPr>
              <a:lnSpc>
                <a:spcPct val="110000"/>
              </a:lnSpc>
              <a:spcAft>
                <a:spcPts val="600"/>
              </a:spcAft>
              <a:buClr>
                <a:schemeClr val="accent1"/>
              </a:buClr>
              <a:defRPr sz="1600">
                <a:solidFill>
                  <a:schemeClr val="tx1"/>
                </a:solidFill>
              </a:defRPr>
            </a:lvl1pPr>
            <a:lvl2pPr>
              <a:lnSpc>
                <a:spcPct val="110000"/>
              </a:lnSpc>
              <a:spcAft>
                <a:spcPts val="600"/>
              </a:spcAft>
              <a:buClr>
                <a:schemeClr val="accent1"/>
              </a:buClr>
              <a:defRPr sz="1600">
                <a:solidFill>
                  <a:schemeClr val="tx1"/>
                </a:solidFill>
              </a:defRPr>
            </a:lvl2pPr>
            <a:lvl3pPr>
              <a:lnSpc>
                <a:spcPct val="110000"/>
              </a:lnSpc>
              <a:spcAft>
                <a:spcPts val="600"/>
              </a:spcAft>
              <a:buClr>
                <a:schemeClr val="accent1"/>
              </a:buClr>
              <a:defRPr sz="1600">
                <a:solidFill>
                  <a:schemeClr val="tx1"/>
                </a:solidFill>
              </a:defRPr>
            </a:lvl3pPr>
            <a:lvl4pPr>
              <a:lnSpc>
                <a:spcPct val="110000"/>
              </a:lnSpc>
              <a:spcAft>
                <a:spcPts val="600"/>
              </a:spcAft>
              <a:buClr>
                <a:schemeClr val="accent1"/>
              </a:buClr>
              <a:defRPr sz="1600">
                <a:solidFill>
                  <a:schemeClr val="tx1"/>
                </a:solidFill>
              </a:defRPr>
            </a:lvl4pPr>
            <a:lvl5pPr>
              <a:lnSpc>
                <a:spcPct val="110000"/>
              </a:lnSpc>
              <a:spcAft>
                <a:spcPts val="600"/>
              </a:spcAft>
              <a:buClr>
                <a:schemeClr val="accent1"/>
              </a:buCl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8" y="2492374"/>
            <a:ext cx="7488236" cy="3997325"/>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7DA32E7D-C9E2-3203-AF32-87A2318986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1425404122"/>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accent1"/>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4" name="Content Placeholder 3">
            <a:extLst>
              <a:ext uri="{FF2B5EF4-FFF2-40B4-BE49-F238E27FC236}">
                <a16:creationId xmlns:a16="http://schemas.microsoft.com/office/drawing/2014/main" id="{40A93A23-36B0-6808-D861-50EB059A1F28}"/>
              </a:ext>
            </a:extLst>
          </p:cNvPr>
          <p:cNvSpPr>
            <a:spLocks noGrp="1"/>
          </p:cNvSpPr>
          <p:nvPr>
            <p:ph sz="quarter" idx="10"/>
          </p:nvPr>
        </p:nvSpPr>
        <p:spPr>
          <a:xfrm>
            <a:off x="0" y="0"/>
            <a:ext cx="12192000" cy="6295291"/>
          </a:xfrm>
          <a:prstGeom prst="rect">
            <a:avLst/>
          </a:prstGeom>
          <a:solidFill>
            <a:schemeClr val="bg2"/>
          </a:solidFill>
        </p:spPr>
        <p:txBody>
          <a:bodyPr/>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p:txBody>
      </p:sp>
      <p:pic>
        <p:nvPicPr>
          <p:cNvPr id="3" name="Graphic 2">
            <a:extLst>
              <a:ext uri="{FF2B5EF4-FFF2-40B4-BE49-F238E27FC236}">
                <a16:creationId xmlns:a16="http://schemas.microsoft.com/office/drawing/2014/main" id="{7A46CAA8-47DC-838C-81AA-86BDAF43B6B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164826890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pic>
        <p:nvPicPr>
          <p:cNvPr id="3" name="Graphic 2">
            <a:extLst>
              <a:ext uri="{FF2B5EF4-FFF2-40B4-BE49-F238E27FC236}">
                <a16:creationId xmlns:a16="http://schemas.microsoft.com/office/drawing/2014/main" id="{BC2A4072-5F39-3D54-99E2-8719F133C64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283129451"/>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p:bg>
      <p:bgPr>
        <a:solidFill>
          <a:schemeClr val="accent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bg1"/>
                </a:solidFill>
              </a:rPr>
              <a:pPr/>
              <a:t>‹#›</a:t>
            </a:fld>
            <a:endParaRPr lang="sv-SE">
              <a:solidFill>
                <a:schemeClr val="bg1"/>
              </a:solidFill>
            </a:endParaRPr>
          </a:p>
        </p:txBody>
      </p:sp>
      <p:sp>
        <p:nvSpPr>
          <p:cNvPr id="10" name="Title 9">
            <a:extLst>
              <a:ext uri="{FF2B5EF4-FFF2-40B4-BE49-F238E27FC236}">
                <a16:creationId xmlns:a16="http://schemas.microsoft.com/office/drawing/2014/main" id="{506C1543-7649-7A48-798B-EE411B858D7D}"/>
              </a:ext>
            </a:extLst>
          </p:cNvPr>
          <p:cNvSpPr>
            <a:spLocks noGrp="1"/>
          </p:cNvSpPr>
          <p:nvPr>
            <p:ph type="title" hasCustomPrompt="1"/>
          </p:nvPr>
        </p:nvSpPr>
        <p:spPr>
          <a:xfrm>
            <a:off x="355599" y="1025421"/>
            <a:ext cx="11464925" cy="755962"/>
          </a:xfrm>
          <a:prstGeom prst="rect">
            <a:avLst/>
          </a:prstGeom>
        </p:spPr>
        <p:txBody>
          <a:bodyPr lIns="0" tIns="0" rIns="0" bIns="0"/>
          <a:lstStyle>
            <a:lvl1pPr>
              <a:defRPr sz="4000" spc="-20" baseline="0"/>
            </a:lvl1pPr>
          </a:lstStyle>
          <a:p>
            <a:r>
              <a:rPr lang="en-US" noProof="0"/>
              <a:t>Name of presentation</a:t>
            </a:r>
          </a:p>
        </p:txBody>
      </p:sp>
      <p:sp>
        <p:nvSpPr>
          <p:cNvPr id="6" name="Text Placeholder 5">
            <a:extLst>
              <a:ext uri="{FF2B5EF4-FFF2-40B4-BE49-F238E27FC236}">
                <a16:creationId xmlns:a16="http://schemas.microsoft.com/office/drawing/2014/main" id="{8CB7D466-6F42-A983-3F8D-2BBCC72326ED}"/>
              </a:ext>
            </a:extLst>
          </p:cNvPr>
          <p:cNvSpPr>
            <a:spLocks noGrp="1"/>
          </p:cNvSpPr>
          <p:nvPr>
            <p:ph type="body" sz="quarter" idx="10" hasCustomPrompt="1"/>
          </p:nvPr>
        </p:nvSpPr>
        <p:spPr>
          <a:xfrm>
            <a:off x="355600" y="368300"/>
            <a:ext cx="7972425" cy="853320"/>
          </a:xfrm>
          <a:prstGeom prst="rect">
            <a:avLst/>
          </a:prstGeom>
        </p:spPr>
        <p:txBody>
          <a:bodyPr lIns="0" tIns="0" rIns="0" bIns="0"/>
          <a:lstStyle>
            <a:lvl1pPr marL="0" indent="0">
              <a:lnSpc>
                <a:spcPct val="100000"/>
              </a:lnSpc>
              <a:buNone/>
              <a:defRPr sz="4000">
                <a:solidFill>
                  <a:schemeClr val="bg1"/>
                </a:solidFill>
              </a:defRPr>
            </a:lvl1pPr>
            <a:lvl2pPr marL="457200" indent="0">
              <a:lnSpc>
                <a:spcPct val="0"/>
              </a:lnSpc>
              <a:buNone/>
              <a:defRPr sz="4000"/>
            </a:lvl2pPr>
            <a:lvl3pPr marL="914400" indent="0">
              <a:lnSpc>
                <a:spcPct val="0"/>
              </a:lnSpc>
              <a:buNone/>
              <a:defRPr sz="4000"/>
            </a:lvl3pPr>
            <a:lvl4pPr marL="1371600" indent="0">
              <a:lnSpc>
                <a:spcPct val="0"/>
              </a:lnSpc>
              <a:buNone/>
              <a:defRPr sz="4000"/>
            </a:lvl4pPr>
            <a:lvl5pPr marL="1828800" indent="0">
              <a:lnSpc>
                <a:spcPct val="0"/>
              </a:lnSpc>
              <a:buNone/>
              <a:defRPr sz="4000"/>
            </a:lvl5pPr>
          </a:lstStyle>
          <a:p>
            <a:pPr lvl="0"/>
            <a:r>
              <a:rPr lang="en-SE"/>
              <a:t>Appendix</a:t>
            </a:r>
          </a:p>
        </p:txBody>
      </p:sp>
    </p:spTree>
    <p:extLst>
      <p:ext uri="{BB962C8B-B14F-4D97-AF65-F5344CB8AC3E}">
        <p14:creationId xmlns:p14="http://schemas.microsoft.com/office/powerpoint/2010/main" val="271586366"/>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 Dark">
    <p:bg>
      <p:bgPr>
        <a:solidFill>
          <a:schemeClr val="tx1"/>
        </a:solidFill>
        <a:effectLst/>
      </p:bgPr>
    </p:bg>
    <p:spTree>
      <p:nvGrpSpPr>
        <p:cNvPr id="1" name=""/>
        <p:cNvGrpSpPr/>
        <p:nvPr/>
      </p:nvGrpSpPr>
      <p:grpSpPr>
        <a:xfrm>
          <a:off x="0" y="0"/>
          <a:ext cx="0" cy="0"/>
          <a:chOff x="0" y="0"/>
          <a:chExt cx="0" cy="0"/>
        </a:xfrm>
      </p:grpSpPr>
      <p:pic>
        <p:nvPicPr>
          <p:cNvPr id="6" name="Bildobjekt 4" descr="En bild som visar fläkt, enhet, motor&#10;&#10;Automatiskt genererad beskrivning">
            <a:extLst>
              <a:ext uri="{FF2B5EF4-FFF2-40B4-BE49-F238E27FC236}">
                <a16:creationId xmlns:a16="http://schemas.microsoft.com/office/drawing/2014/main" id="{AF07AB45-55BA-9881-745A-747A3E299326}"/>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accent2">
                    <a:lumMod val="20000"/>
                    <a:lumOff val="80000"/>
                  </a:schemeClr>
                </a:solidFill>
              </a:rPr>
              <a:pPr/>
              <a:t>‹#›</a:t>
            </a:fld>
            <a:endParaRPr lang="sv-SE">
              <a:solidFill>
                <a:schemeClr val="accent2">
                  <a:lumMod val="20000"/>
                  <a:lumOff val="80000"/>
                </a:schemeClr>
              </a:solidFill>
            </a:endParaRPr>
          </a:p>
        </p:txBody>
      </p:sp>
    </p:spTree>
    <p:extLst>
      <p:ext uri="{BB962C8B-B14F-4D97-AF65-F5344CB8AC3E}">
        <p14:creationId xmlns:p14="http://schemas.microsoft.com/office/powerpoint/2010/main" val="2705708421"/>
      </p:ext>
    </p:extLst>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with two columns">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b="0" i="0" smtClean="0">
                <a:latin typeface="HelveticaNeueLT Std" panose="020B0604020202020204" pitchFamily="34" charset="0"/>
              </a:rPr>
              <a:pPr/>
              <a:t>‹#›</a:t>
            </a:fld>
            <a:endParaRPr lang="sv-SE" b="0" i="0">
              <a:latin typeface="HelveticaNeueLT Std" panose="020B0604020202020204" pitchFamily="34" charset="0"/>
            </a:endParaRPr>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67338" y="368300"/>
            <a:ext cx="11464925" cy="1260475"/>
          </a:xfrm>
          <a:prstGeom prst="rect">
            <a:avLst/>
          </a:prstGeom>
        </p:spPr>
        <p:txBody>
          <a:bodyPr lIns="0" tIns="0" rIns="0" bIns="0"/>
          <a:lstStyle>
            <a:lvl1pPr>
              <a:defRPr sz="3200" b="1" i="0" spc="-20" baseline="0">
                <a:solidFill>
                  <a:schemeClr val="bg1"/>
                </a:solidFill>
                <a:latin typeface="HelveticaNeueLT Std" panose="020B0604020202020204" pitchFamily="34" charset="0"/>
              </a:defRPr>
            </a:lvl1pPr>
          </a:lstStyle>
          <a:p>
            <a:r>
              <a:rPr lang="en-GB" noProof="0"/>
              <a:t>Click to edit Master title style</a:t>
            </a:r>
            <a:endParaRPr lang="en-US" noProof="0"/>
          </a:p>
        </p:txBody>
      </p:sp>
      <p:sp>
        <p:nvSpPr>
          <p:cNvPr id="6" name="Content Placeholder 5">
            <a:extLst>
              <a:ext uri="{FF2B5EF4-FFF2-40B4-BE49-F238E27FC236}">
                <a16:creationId xmlns:a16="http://schemas.microsoft.com/office/drawing/2014/main" id="{A02426D6-0C9C-9D41-7CB9-64F310CA758E}"/>
              </a:ext>
            </a:extLst>
          </p:cNvPr>
          <p:cNvSpPr>
            <a:spLocks noGrp="1"/>
          </p:cNvSpPr>
          <p:nvPr>
            <p:ph sz="quarter" idx="12"/>
          </p:nvPr>
        </p:nvSpPr>
        <p:spPr>
          <a:xfrm>
            <a:off x="6348413" y="2024063"/>
            <a:ext cx="5472111" cy="4106913"/>
          </a:xfrm>
          <a:prstGeom prst="rect">
            <a:avLst/>
          </a:prstGeom>
        </p:spPr>
        <p:txBody>
          <a:bodyPr lIns="0" tIns="0" rIns="0" bIns="0"/>
          <a:lstStyle>
            <a:lvl1pPr>
              <a:lnSpc>
                <a:spcPct val="110000"/>
              </a:lnSpc>
              <a:spcAft>
                <a:spcPts val="900"/>
              </a:spcAft>
              <a:buClr>
                <a:schemeClr val="accent1"/>
              </a:buClr>
              <a:defRPr sz="1600" b="0" i="0">
                <a:solidFill>
                  <a:schemeClr val="bg1"/>
                </a:solidFill>
                <a:latin typeface="HelveticaNeueLT Std" panose="020B0604020202020204" pitchFamily="34" charset="0"/>
              </a:defRPr>
            </a:lvl1pPr>
            <a:lvl2pPr>
              <a:lnSpc>
                <a:spcPct val="110000"/>
              </a:lnSpc>
              <a:spcAft>
                <a:spcPts val="900"/>
              </a:spcAft>
              <a:buClr>
                <a:schemeClr val="accent1"/>
              </a:buClr>
              <a:defRPr sz="1600" b="0" i="0">
                <a:solidFill>
                  <a:schemeClr val="bg1"/>
                </a:solidFill>
                <a:latin typeface="HelveticaNeueLT Std" panose="020B0604020202020204" pitchFamily="34" charset="0"/>
              </a:defRPr>
            </a:lvl2pPr>
            <a:lvl3pPr>
              <a:lnSpc>
                <a:spcPct val="110000"/>
              </a:lnSpc>
              <a:spcAft>
                <a:spcPts val="900"/>
              </a:spcAft>
              <a:buClr>
                <a:schemeClr val="accent1"/>
              </a:buClr>
              <a:defRPr sz="1600" b="0" i="0">
                <a:solidFill>
                  <a:schemeClr val="bg1"/>
                </a:solidFill>
                <a:latin typeface="HelveticaNeueLT Std" panose="020B0604020202020204" pitchFamily="34" charset="0"/>
              </a:defRPr>
            </a:lvl3pPr>
            <a:lvl4pPr>
              <a:lnSpc>
                <a:spcPct val="110000"/>
              </a:lnSpc>
              <a:spcAft>
                <a:spcPts val="900"/>
              </a:spcAft>
              <a:buClr>
                <a:schemeClr val="accent1"/>
              </a:buClr>
              <a:defRPr sz="1600" b="0" i="0">
                <a:solidFill>
                  <a:schemeClr val="bg1"/>
                </a:solidFill>
                <a:latin typeface="HelveticaNeueLT Std" panose="020B0604020202020204" pitchFamily="34" charset="0"/>
              </a:defRPr>
            </a:lvl4pPr>
            <a:lvl5pPr>
              <a:lnSpc>
                <a:spcPct val="110000"/>
              </a:lnSpc>
              <a:spcAft>
                <a:spcPts val="900"/>
              </a:spcAft>
              <a:buClr>
                <a:schemeClr val="accent1"/>
              </a:buClr>
              <a:defRPr sz="1600" b="0" i="0">
                <a:solidFill>
                  <a:schemeClr val="bg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Content Placeholder 5">
            <a:extLst>
              <a:ext uri="{FF2B5EF4-FFF2-40B4-BE49-F238E27FC236}">
                <a16:creationId xmlns:a16="http://schemas.microsoft.com/office/drawing/2014/main" id="{B370772C-3D48-0A38-E64D-E927B1D3D456}"/>
              </a:ext>
            </a:extLst>
          </p:cNvPr>
          <p:cNvSpPr>
            <a:spLocks noGrp="1"/>
          </p:cNvSpPr>
          <p:nvPr>
            <p:ph sz="quarter" idx="13"/>
          </p:nvPr>
        </p:nvSpPr>
        <p:spPr>
          <a:xfrm>
            <a:off x="367338" y="2024063"/>
            <a:ext cx="5472111" cy="4106913"/>
          </a:xfrm>
          <a:prstGeom prst="rect">
            <a:avLst/>
          </a:prstGeom>
        </p:spPr>
        <p:txBody>
          <a:bodyPr lIns="0" tIns="0" rIns="0" bIns="0"/>
          <a:lstStyle>
            <a:lvl1pPr>
              <a:lnSpc>
                <a:spcPct val="110000"/>
              </a:lnSpc>
              <a:spcAft>
                <a:spcPts val="900"/>
              </a:spcAft>
              <a:buClr>
                <a:schemeClr val="accent1"/>
              </a:buClr>
              <a:defRPr sz="1600" b="0" i="0">
                <a:solidFill>
                  <a:schemeClr val="bg1"/>
                </a:solidFill>
                <a:latin typeface="HelveticaNeueLT Std" panose="020B0604020202020204" pitchFamily="34" charset="0"/>
              </a:defRPr>
            </a:lvl1pPr>
            <a:lvl2pPr>
              <a:lnSpc>
                <a:spcPct val="110000"/>
              </a:lnSpc>
              <a:spcAft>
                <a:spcPts val="900"/>
              </a:spcAft>
              <a:buClr>
                <a:schemeClr val="accent1"/>
              </a:buClr>
              <a:defRPr sz="1600" b="0" i="0">
                <a:solidFill>
                  <a:schemeClr val="bg1"/>
                </a:solidFill>
                <a:latin typeface="HelveticaNeueLT Std" panose="020B0604020202020204" pitchFamily="34" charset="0"/>
              </a:defRPr>
            </a:lvl2pPr>
            <a:lvl3pPr>
              <a:lnSpc>
                <a:spcPct val="110000"/>
              </a:lnSpc>
              <a:spcAft>
                <a:spcPts val="900"/>
              </a:spcAft>
              <a:buClr>
                <a:schemeClr val="accent1"/>
              </a:buClr>
              <a:defRPr sz="1600" b="0" i="0">
                <a:solidFill>
                  <a:schemeClr val="bg1"/>
                </a:solidFill>
                <a:latin typeface="HelveticaNeueLT Std" panose="020B0604020202020204" pitchFamily="34" charset="0"/>
              </a:defRPr>
            </a:lvl3pPr>
            <a:lvl4pPr>
              <a:lnSpc>
                <a:spcPct val="110000"/>
              </a:lnSpc>
              <a:spcAft>
                <a:spcPts val="900"/>
              </a:spcAft>
              <a:buClr>
                <a:schemeClr val="accent1"/>
              </a:buClr>
              <a:defRPr sz="1600" b="0" i="0">
                <a:solidFill>
                  <a:schemeClr val="bg1"/>
                </a:solidFill>
                <a:latin typeface="HelveticaNeueLT Std" panose="020B0604020202020204" pitchFamily="34" charset="0"/>
              </a:defRPr>
            </a:lvl4pPr>
            <a:lvl5pPr>
              <a:lnSpc>
                <a:spcPct val="110000"/>
              </a:lnSpc>
              <a:spcAft>
                <a:spcPts val="900"/>
              </a:spcAft>
              <a:buClr>
                <a:schemeClr val="accent1"/>
              </a:buClr>
              <a:defRPr sz="1600" b="0" i="0">
                <a:solidFill>
                  <a:schemeClr val="bg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cxnSp>
        <p:nvCxnSpPr>
          <p:cNvPr id="3" name="Straight Connector 2">
            <a:extLst>
              <a:ext uri="{FF2B5EF4-FFF2-40B4-BE49-F238E27FC236}">
                <a16:creationId xmlns:a16="http://schemas.microsoft.com/office/drawing/2014/main" id="{099F6387-BB37-28A5-9DDA-677F0ED701C8}"/>
              </a:ext>
            </a:extLst>
          </p:cNvPr>
          <p:cNvCxnSpPr>
            <a:cxnSpLocks/>
          </p:cNvCxnSpPr>
          <p:nvPr userDrawn="1"/>
        </p:nvCxnSpPr>
        <p:spPr>
          <a:xfrm>
            <a:off x="6096000" y="2024063"/>
            <a:ext cx="0" cy="39508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631478"/>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with three columns">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b="0" i="0" smtClean="0">
                <a:latin typeface="HelveticaNeueLT Std" panose="020B0604020202020204" pitchFamily="34" charset="0"/>
              </a:rPr>
              <a:pPr/>
              <a:t>‹#›</a:t>
            </a:fld>
            <a:endParaRPr lang="sv-SE" b="0" i="0">
              <a:latin typeface="HelveticaNeueLT Std" panose="020B0604020202020204" pitchFamily="34" charset="0"/>
            </a:endParaRPr>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67338" y="368300"/>
            <a:ext cx="11464925" cy="1260475"/>
          </a:xfrm>
          <a:prstGeom prst="rect">
            <a:avLst/>
          </a:prstGeom>
        </p:spPr>
        <p:txBody>
          <a:bodyPr lIns="0" tIns="0" rIns="0" bIns="0"/>
          <a:lstStyle>
            <a:lvl1pPr>
              <a:defRPr sz="3600" b="0" i="0" spc="-20" baseline="0">
                <a:solidFill>
                  <a:schemeClr val="bg1"/>
                </a:solidFill>
                <a:latin typeface="HelveticaNeueLT Std" panose="020B0604020202020204" pitchFamily="34" charset="0"/>
              </a:defRPr>
            </a:lvl1pPr>
          </a:lstStyle>
          <a:p>
            <a:r>
              <a:rPr lang="en-GB" noProof="0"/>
              <a:t>Click to edit Master title style</a:t>
            </a:r>
            <a:endParaRPr lang="en-US" noProof="0"/>
          </a:p>
        </p:txBody>
      </p:sp>
      <p:sp>
        <p:nvSpPr>
          <p:cNvPr id="6" name="Content Placeholder 5">
            <a:extLst>
              <a:ext uri="{FF2B5EF4-FFF2-40B4-BE49-F238E27FC236}">
                <a16:creationId xmlns:a16="http://schemas.microsoft.com/office/drawing/2014/main" id="{A02426D6-0C9C-9D41-7CB9-64F310CA758E}"/>
              </a:ext>
            </a:extLst>
          </p:cNvPr>
          <p:cNvSpPr>
            <a:spLocks noGrp="1"/>
          </p:cNvSpPr>
          <p:nvPr>
            <p:ph sz="quarter" idx="12"/>
          </p:nvPr>
        </p:nvSpPr>
        <p:spPr>
          <a:xfrm>
            <a:off x="4332289" y="2024063"/>
            <a:ext cx="3496637" cy="4106913"/>
          </a:xfrm>
          <a:prstGeom prst="rect">
            <a:avLst/>
          </a:prstGeom>
        </p:spPr>
        <p:txBody>
          <a:bodyPr lIns="0" tIns="0" rIns="0" bIns="0"/>
          <a:lstStyle>
            <a:lvl1pPr>
              <a:lnSpc>
                <a:spcPct val="110000"/>
              </a:lnSpc>
              <a:spcAft>
                <a:spcPts val="900"/>
              </a:spcAft>
              <a:buClr>
                <a:schemeClr val="accent1"/>
              </a:buClr>
              <a:defRPr sz="1600" b="0" i="0">
                <a:solidFill>
                  <a:schemeClr val="bg1"/>
                </a:solidFill>
                <a:latin typeface="HelveticaNeueLT Std" panose="020B0604020202020204" pitchFamily="34" charset="0"/>
              </a:defRPr>
            </a:lvl1pPr>
            <a:lvl2pPr>
              <a:lnSpc>
                <a:spcPct val="110000"/>
              </a:lnSpc>
              <a:spcAft>
                <a:spcPts val="900"/>
              </a:spcAft>
              <a:buClr>
                <a:schemeClr val="accent1"/>
              </a:buClr>
              <a:defRPr sz="1600" b="0" i="0">
                <a:solidFill>
                  <a:schemeClr val="bg1"/>
                </a:solidFill>
                <a:latin typeface="HelveticaNeueLT Std" panose="020B0604020202020204" pitchFamily="34" charset="0"/>
              </a:defRPr>
            </a:lvl2pPr>
            <a:lvl3pPr>
              <a:lnSpc>
                <a:spcPct val="110000"/>
              </a:lnSpc>
              <a:spcAft>
                <a:spcPts val="900"/>
              </a:spcAft>
              <a:buClr>
                <a:schemeClr val="accent1"/>
              </a:buClr>
              <a:defRPr sz="1600" b="0" i="0">
                <a:solidFill>
                  <a:schemeClr val="bg1"/>
                </a:solidFill>
                <a:latin typeface="HelveticaNeueLT Std" panose="020B0604020202020204" pitchFamily="34" charset="0"/>
              </a:defRPr>
            </a:lvl3pPr>
            <a:lvl4pPr>
              <a:lnSpc>
                <a:spcPct val="110000"/>
              </a:lnSpc>
              <a:spcAft>
                <a:spcPts val="900"/>
              </a:spcAft>
              <a:buClr>
                <a:schemeClr val="accent1"/>
              </a:buClr>
              <a:defRPr sz="1600" b="0" i="0">
                <a:solidFill>
                  <a:schemeClr val="bg1"/>
                </a:solidFill>
                <a:latin typeface="HelveticaNeueLT Std" panose="020B0604020202020204" pitchFamily="34" charset="0"/>
              </a:defRPr>
            </a:lvl4pPr>
            <a:lvl5pPr>
              <a:lnSpc>
                <a:spcPct val="110000"/>
              </a:lnSpc>
              <a:spcAft>
                <a:spcPts val="900"/>
              </a:spcAft>
              <a:buClr>
                <a:schemeClr val="accent1"/>
              </a:buClr>
              <a:defRPr sz="1600" b="0" i="0">
                <a:solidFill>
                  <a:schemeClr val="bg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Content Placeholder 5">
            <a:extLst>
              <a:ext uri="{FF2B5EF4-FFF2-40B4-BE49-F238E27FC236}">
                <a16:creationId xmlns:a16="http://schemas.microsoft.com/office/drawing/2014/main" id="{B370772C-3D48-0A38-E64D-E927B1D3D456}"/>
              </a:ext>
            </a:extLst>
          </p:cNvPr>
          <p:cNvSpPr>
            <a:spLocks noGrp="1"/>
          </p:cNvSpPr>
          <p:nvPr>
            <p:ph sz="quarter" idx="13"/>
          </p:nvPr>
        </p:nvSpPr>
        <p:spPr>
          <a:xfrm>
            <a:off x="367338" y="2024063"/>
            <a:ext cx="3496637" cy="4106913"/>
          </a:xfrm>
          <a:prstGeom prst="rect">
            <a:avLst/>
          </a:prstGeom>
        </p:spPr>
        <p:txBody>
          <a:bodyPr lIns="0" tIns="0" rIns="0" bIns="0"/>
          <a:lstStyle>
            <a:lvl1pPr>
              <a:lnSpc>
                <a:spcPct val="110000"/>
              </a:lnSpc>
              <a:spcAft>
                <a:spcPts val="900"/>
              </a:spcAft>
              <a:buClr>
                <a:schemeClr val="accent1"/>
              </a:buClr>
              <a:defRPr sz="1600" b="0" i="0">
                <a:solidFill>
                  <a:schemeClr val="bg1"/>
                </a:solidFill>
                <a:latin typeface="HelveticaNeueLT Std" panose="020B0604020202020204" pitchFamily="34" charset="0"/>
              </a:defRPr>
            </a:lvl1pPr>
            <a:lvl2pPr>
              <a:lnSpc>
                <a:spcPct val="110000"/>
              </a:lnSpc>
              <a:spcAft>
                <a:spcPts val="900"/>
              </a:spcAft>
              <a:buClr>
                <a:schemeClr val="accent1"/>
              </a:buClr>
              <a:defRPr sz="1600" b="0" i="0">
                <a:solidFill>
                  <a:schemeClr val="bg1"/>
                </a:solidFill>
                <a:latin typeface="HelveticaNeueLT Std" panose="020B0604020202020204" pitchFamily="34" charset="0"/>
              </a:defRPr>
            </a:lvl2pPr>
            <a:lvl3pPr>
              <a:lnSpc>
                <a:spcPct val="110000"/>
              </a:lnSpc>
              <a:spcAft>
                <a:spcPts val="900"/>
              </a:spcAft>
              <a:buClr>
                <a:schemeClr val="accent1"/>
              </a:buClr>
              <a:defRPr sz="1600" b="0" i="0">
                <a:solidFill>
                  <a:schemeClr val="bg1"/>
                </a:solidFill>
                <a:latin typeface="HelveticaNeueLT Std" panose="020B0604020202020204" pitchFamily="34" charset="0"/>
              </a:defRPr>
            </a:lvl3pPr>
            <a:lvl4pPr>
              <a:lnSpc>
                <a:spcPct val="110000"/>
              </a:lnSpc>
              <a:spcAft>
                <a:spcPts val="900"/>
              </a:spcAft>
              <a:buClr>
                <a:schemeClr val="accent1"/>
              </a:buClr>
              <a:defRPr sz="1600" b="0" i="0">
                <a:solidFill>
                  <a:schemeClr val="bg1"/>
                </a:solidFill>
                <a:latin typeface="HelveticaNeueLT Std" panose="020B0604020202020204" pitchFamily="34" charset="0"/>
              </a:defRPr>
            </a:lvl4pPr>
            <a:lvl5pPr>
              <a:lnSpc>
                <a:spcPct val="110000"/>
              </a:lnSpc>
              <a:spcAft>
                <a:spcPts val="900"/>
              </a:spcAft>
              <a:buClr>
                <a:schemeClr val="accent1"/>
              </a:buClr>
              <a:defRPr sz="1600" b="0" i="0">
                <a:solidFill>
                  <a:schemeClr val="bg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3" name="Content Placeholder 5">
            <a:extLst>
              <a:ext uri="{FF2B5EF4-FFF2-40B4-BE49-F238E27FC236}">
                <a16:creationId xmlns:a16="http://schemas.microsoft.com/office/drawing/2014/main" id="{A0549588-AE11-012D-501E-7C360552855E}"/>
              </a:ext>
            </a:extLst>
          </p:cNvPr>
          <p:cNvSpPr>
            <a:spLocks noGrp="1"/>
          </p:cNvSpPr>
          <p:nvPr>
            <p:ph sz="quarter" idx="14"/>
          </p:nvPr>
        </p:nvSpPr>
        <p:spPr>
          <a:xfrm>
            <a:off x="8334662" y="2024063"/>
            <a:ext cx="3496637" cy="4106913"/>
          </a:xfrm>
          <a:prstGeom prst="rect">
            <a:avLst/>
          </a:prstGeom>
        </p:spPr>
        <p:txBody>
          <a:bodyPr lIns="0" tIns="0" rIns="0" bIns="0"/>
          <a:lstStyle>
            <a:lvl1pPr>
              <a:lnSpc>
                <a:spcPct val="110000"/>
              </a:lnSpc>
              <a:spcAft>
                <a:spcPts val="900"/>
              </a:spcAft>
              <a:buClr>
                <a:schemeClr val="accent1"/>
              </a:buClr>
              <a:defRPr sz="1600" b="0" i="0">
                <a:solidFill>
                  <a:schemeClr val="bg1"/>
                </a:solidFill>
                <a:latin typeface="HelveticaNeueLT Std" panose="020B0604020202020204" pitchFamily="34" charset="0"/>
              </a:defRPr>
            </a:lvl1pPr>
            <a:lvl2pPr>
              <a:lnSpc>
                <a:spcPct val="110000"/>
              </a:lnSpc>
              <a:spcAft>
                <a:spcPts val="900"/>
              </a:spcAft>
              <a:buClr>
                <a:schemeClr val="accent1"/>
              </a:buClr>
              <a:defRPr sz="1600" b="0" i="0">
                <a:solidFill>
                  <a:schemeClr val="bg1"/>
                </a:solidFill>
                <a:latin typeface="HelveticaNeueLT Std" panose="020B0604020202020204" pitchFamily="34" charset="0"/>
              </a:defRPr>
            </a:lvl2pPr>
            <a:lvl3pPr>
              <a:lnSpc>
                <a:spcPct val="110000"/>
              </a:lnSpc>
              <a:spcAft>
                <a:spcPts val="900"/>
              </a:spcAft>
              <a:buClr>
                <a:schemeClr val="accent1"/>
              </a:buClr>
              <a:defRPr sz="1600" b="0" i="0">
                <a:solidFill>
                  <a:schemeClr val="bg1"/>
                </a:solidFill>
                <a:latin typeface="HelveticaNeueLT Std" panose="020B0604020202020204" pitchFamily="34" charset="0"/>
              </a:defRPr>
            </a:lvl3pPr>
            <a:lvl4pPr>
              <a:lnSpc>
                <a:spcPct val="110000"/>
              </a:lnSpc>
              <a:spcAft>
                <a:spcPts val="900"/>
              </a:spcAft>
              <a:buClr>
                <a:schemeClr val="accent1"/>
              </a:buClr>
              <a:defRPr sz="1600" b="0" i="0">
                <a:solidFill>
                  <a:schemeClr val="bg1"/>
                </a:solidFill>
                <a:latin typeface="HelveticaNeueLT Std" panose="020B0604020202020204" pitchFamily="34" charset="0"/>
              </a:defRPr>
            </a:lvl4pPr>
            <a:lvl5pPr>
              <a:lnSpc>
                <a:spcPct val="110000"/>
              </a:lnSpc>
              <a:spcAft>
                <a:spcPts val="900"/>
              </a:spcAft>
              <a:buClr>
                <a:schemeClr val="accent1"/>
              </a:buClr>
              <a:defRPr sz="1600" b="0" i="0">
                <a:solidFill>
                  <a:schemeClr val="bg1"/>
                </a:solidFill>
                <a:latin typeface="HelveticaNeueLT Std"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cxnSp>
        <p:nvCxnSpPr>
          <p:cNvPr id="8" name="Straight Connector 7">
            <a:extLst>
              <a:ext uri="{FF2B5EF4-FFF2-40B4-BE49-F238E27FC236}">
                <a16:creationId xmlns:a16="http://schemas.microsoft.com/office/drawing/2014/main" id="{80EC612A-E59E-5272-2702-DF4BECF6D742}"/>
              </a:ext>
            </a:extLst>
          </p:cNvPr>
          <p:cNvCxnSpPr>
            <a:cxnSpLocks/>
          </p:cNvCxnSpPr>
          <p:nvPr userDrawn="1"/>
        </p:nvCxnSpPr>
        <p:spPr>
          <a:xfrm>
            <a:off x="4078454" y="2024063"/>
            <a:ext cx="0" cy="3950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4B22AC3-A5FC-9066-BF63-84D301CAC6EB}"/>
              </a:ext>
            </a:extLst>
          </p:cNvPr>
          <p:cNvCxnSpPr>
            <a:cxnSpLocks/>
          </p:cNvCxnSpPr>
          <p:nvPr userDrawn="1"/>
        </p:nvCxnSpPr>
        <p:spPr>
          <a:xfrm>
            <a:off x="8064046" y="2024063"/>
            <a:ext cx="0" cy="39508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AC4A2AA0-BDE2-6090-774F-89B81F62FFF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583580829"/>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46464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08AB74-75D7-49BE-B9AC-653E7CF10BE0}"/>
              </a:ext>
            </a:extLst>
          </p:cNvPr>
          <p:cNvSpPr/>
          <p:nvPr userDrawn="1"/>
        </p:nvSpPr>
        <p:spPr>
          <a:xfrm>
            <a:off x="4332289" y="188913"/>
            <a:ext cx="7667624" cy="63103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hasCustomPrompt="1"/>
          </p:nvPr>
        </p:nvSpPr>
        <p:spPr>
          <a:xfrm>
            <a:off x="355600" y="1015873"/>
            <a:ext cx="3508376" cy="2689693"/>
          </a:xfrm>
          <a:prstGeom prst="rect">
            <a:avLst/>
          </a:prstGeom>
        </p:spPr>
        <p:txBody>
          <a:bodyPr lIns="0" tIns="0" rIns="0" bIns="0"/>
          <a:lstStyle>
            <a:lvl1pPr>
              <a:defRPr sz="4000" spc="-20" baseline="0"/>
            </a:lvl1pPr>
          </a:lstStyle>
          <a:p>
            <a:r>
              <a:rPr lang="en-US" noProof="0"/>
              <a:t>Agenda</a:t>
            </a:r>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4630614" y="1628775"/>
            <a:ext cx="7189911" cy="4356100"/>
          </a:xfrm>
          <a:prstGeom prst="rect">
            <a:avLst/>
          </a:prstGeom>
        </p:spPr>
        <p:txBody>
          <a:bodyPr lIns="0" tIns="0" rIns="0" bIns="0"/>
          <a:lstStyle>
            <a:lvl1pPr>
              <a:lnSpc>
                <a:spcPct val="140000"/>
              </a:lnSpc>
              <a:buClr>
                <a:schemeClr val="accent1"/>
              </a:buClr>
              <a:defRPr sz="2400">
                <a:solidFill>
                  <a:schemeClr val="tx2"/>
                </a:solidFill>
              </a:defRPr>
            </a:lvl1pPr>
            <a:lvl2pPr>
              <a:lnSpc>
                <a:spcPct val="140000"/>
              </a:lnSpc>
              <a:buClr>
                <a:schemeClr val="accent1"/>
              </a:buClr>
              <a:defRPr sz="2400">
                <a:solidFill>
                  <a:schemeClr val="tx2"/>
                </a:solidFill>
              </a:defRPr>
            </a:lvl2pPr>
            <a:lvl3pPr>
              <a:lnSpc>
                <a:spcPct val="140000"/>
              </a:lnSpc>
              <a:buClr>
                <a:schemeClr val="accent1"/>
              </a:buClr>
              <a:defRPr sz="2400">
                <a:solidFill>
                  <a:schemeClr val="tx2"/>
                </a:solidFill>
              </a:defRPr>
            </a:lvl3pPr>
            <a:lvl4pPr>
              <a:lnSpc>
                <a:spcPct val="140000"/>
              </a:lnSpc>
              <a:buClr>
                <a:schemeClr val="accent1"/>
              </a:buClr>
              <a:defRPr sz="2400">
                <a:solidFill>
                  <a:schemeClr val="tx2"/>
                </a:solidFill>
              </a:defRPr>
            </a:lvl4pPr>
            <a:lvl5pPr>
              <a:lnSpc>
                <a:spcPct val="140000"/>
              </a:lnSpc>
              <a:buClr>
                <a:schemeClr val="accent1"/>
              </a:buClr>
              <a:defRPr sz="2400">
                <a:solidFill>
                  <a:schemeClr val="tx2"/>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Text Placeholder 3">
            <a:extLst>
              <a:ext uri="{FF2B5EF4-FFF2-40B4-BE49-F238E27FC236}">
                <a16:creationId xmlns:a16="http://schemas.microsoft.com/office/drawing/2014/main" id="{4389BE4A-E45B-E543-9761-FB68FB5C27F2}"/>
              </a:ext>
            </a:extLst>
          </p:cNvPr>
          <p:cNvSpPr>
            <a:spLocks noGrp="1"/>
          </p:cNvSpPr>
          <p:nvPr>
            <p:ph type="body" sz="quarter" idx="11" hasCustomPrompt="1"/>
          </p:nvPr>
        </p:nvSpPr>
        <p:spPr>
          <a:xfrm>
            <a:off x="4630614" y="368300"/>
            <a:ext cx="7189911" cy="716450"/>
          </a:xfrm>
          <a:prstGeom prst="rect">
            <a:avLst/>
          </a:prstGeom>
        </p:spPr>
        <p:txBody>
          <a:bodyPr lIns="0" tIns="0" rIns="0" bIns="0"/>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January 1, 2024</a:t>
            </a:r>
            <a:endParaRPr lang="en-SE"/>
          </a:p>
        </p:txBody>
      </p:sp>
      <p:sp>
        <p:nvSpPr>
          <p:cNvPr id="8" name="Text Placeholder 3">
            <a:extLst>
              <a:ext uri="{FF2B5EF4-FFF2-40B4-BE49-F238E27FC236}">
                <a16:creationId xmlns:a16="http://schemas.microsoft.com/office/drawing/2014/main" id="{E9A73ED8-B5C0-5D3B-A3D8-37C1CE47DA84}"/>
              </a:ext>
            </a:extLst>
          </p:cNvPr>
          <p:cNvSpPr>
            <a:spLocks noGrp="1"/>
          </p:cNvSpPr>
          <p:nvPr>
            <p:ph type="body" sz="quarter" idx="12" hasCustomPrompt="1"/>
          </p:nvPr>
        </p:nvSpPr>
        <p:spPr>
          <a:xfrm>
            <a:off x="363955" y="368300"/>
            <a:ext cx="3508376" cy="887413"/>
          </a:xfrm>
          <a:prstGeom prst="rect">
            <a:avLst/>
          </a:prstGeom>
        </p:spPr>
        <p:txBody>
          <a:bodyPr lIns="0" tIns="0" rIns="0" bIns="0"/>
          <a:lstStyle>
            <a:lvl1pPr marL="0" indent="0">
              <a:lnSpc>
                <a:spcPct val="100000"/>
              </a:lnSpc>
              <a:buNone/>
              <a:defRPr sz="4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EnergySave</a:t>
            </a:r>
            <a:endParaRPr lang="en-SE"/>
          </a:p>
        </p:txBody>
      </p:sp>
    </p:spTree>
    <p:extLst>
      <p:ext uri="{BB962C8B-B14F-4D97-AF65-F5344CB8AC3E}">
        <p14:creationId xmlns:p14="http://schemas.microsoft.com/office/powerpoint/2010/main" val="1138633789"/>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bg1"/>
                </a:solidFill>
              </a:rPr>
              <a:pPr/>
              <a:t>‹#›</a:t>
            </a:fld>
            <a:endParaRPr lang="sv-SE">
              <a:solidFill>
                <a:schemeClr val="bg1"/>
              </a:solidFill>
            </a:endParaRPr>
          </a:p>
        </p:txBody>
      </p:sp>
      <p:sp>
        <p:nvSpPr>
          <p:cNvPr id="4" name="Content Placeholder 3">
            <a:extLst>
              <a:ext uri="{FF2B5EF4-FFF2-40B4-BE49-F238E27FC236}">
                <a16:creationId xmlns:a16="http://schemas.microsoft.com/office/drawing/2014/main" id="{0A0F692F-D5FF-F486-C448-F92EE38AB29E}"/>
              </a:ext>
            </a:extLst>
          </p:cNvPr>
          <p:cNvSpPr>
            <a:spLocks noGrp="1"/>
          </p:cNvSpPr>
          <p:nvPr>
            <p:ph sz="quarter" idx="10"/>
          </p:nvPr>
        </p:nvSpPr>
        <p:spPr>
          <a:xfrm>
            <a:off x="355600" y="368299"/>
            <a:ext cx="11464924" cy="5616575"/>
          </a:xfrm>
          <a:prstGeom prst="rect">
            <a:avLst/>
          </a:prstGeom>
        </p:spPr>
        <p:txBody>
          <a:bodyPr lIns="0" tIns="0" rIns="0" bIns="0"/>
          <a:lstStyle>
            <a:lvl1pPr marL="0" indent="0">
              <a:lnSpc>
                <a:spcPct val="90000"/>
              </a:lnSpc>
              <a:buClr>
                <a:schemeClr val="accent1"/>
              </a:buClr>
              <a:buNone/>
              <a:defRPr sz="4800" b="0" i="0" spc="-90" baseline="0">
                <a:solidFill>
                  <a:schemeClr val="bg1"/>
                </a:solidFill>
                <a:latin typeface="HelveticaNeueLT Std" panose="020B0604020202020204" pitchFamily="34" charset="0"/>
              </a:defRPr>
            </a:lvl1pPr>
            <a:lvl2pPr marL="457200" indent="0">
              <a:buClr>
                <a:schemeClr val="accent1"/>
              </a:buClr>
              <a:buNone/>
              <a:defRPr>
                <a:solidFill>
                  <a:schemeClr val="tx1"/>
                </a:solidFill>
              </a:defRPr>
            </a:lvl2pPr>
            <a:lvl3pPr marL="914400" indent="0">
              <a:buClr>
                <a:schemeClr val="accent1"/>
              </a:buClr>
              <a:buNone/>
              <a:defRPr>
                <a:solidFill>
                  <a:schemeClr val="tx1"/>
                </a:solidFill>
              </a:defRPr>
            </a:lvl3pPr>
            <a:lvl4pPr marL="1371600" indent="0">
              <a:buClr>
                <a:schemeClr val="accent1"/>
              </a:buClr>
              <a:buNone/>
              <a:defRPr>
                <a:solidFill>
                  <a:schemeClr val="tx1"/>
                </a:solidFill>
              </a:defRPr>
            </a:lvl4pPr>
            <a:lvl5pPr marL="1828800" indent="0">
              <a:buClr>
                <a:schemeClr val="accent1"/>
              </a:buClr>
              <a:buNone/>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2189750711"/>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text and image">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1922439"/>
          </a:xfrm>
          <a:prstGeom prst="rect">
            <a:avLst/>
          </a:prstGeom>
        </p:spPr>
        <p:txBody>
          <a:bodyPr lIns="0" tIns="0" rIns="0" bIns="0"/>
          <a:lstStyle>
            <a:lvl1pPr>
              <a:defRPr sz="3200" spc="-20" baseline="0"/>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3795691"/>
          </a:xfrm>
          <a:prstGeom prst="rect">
            <a:avLst/>
          </a:prstGeom>
        </p:spPr>
        <p:txBody>
          <a:bodyPr lIns="0" tIns="0" rIns="0" bIns="0"/>
          <a:lstStyle>
            <a:lvl1pPr>
              <a:lnSpc>
                <a:spcPct val="110000"/>
              </a:lnSpc>
              <a:buClr>
                <a:schemeClr val="accent1"/>
              </a:buClr>
              <a:defRPr sz="1600">
                <a:solidFill>
                  <a:schemeClr val="tx1"/>
                </a:solidFill>
              </a:defRPr>
            </a:lvl1pPr>
            <a:lvl2pPr>
              <a:lnSpc>
                <a:spcPct val="110000"/>
              </a:lnSpc>
              <a:buClr>
                <a:schemeClr val="accent1"/>
              </a:buClr>
              <a:defRPr sz="1600">
                <a:solidFill>
                  <a:schemeClr val="tx1"/>
                </a:solidFill>
              </a:defRPr>
            </a:lvl2pPr>
            <a:lvl3pPr>
              <a:lnSpc>
                <a:spcPct val="110000"/>
              </a:lnSpc>
              <a:buClr>
                <a:schemeClr val="accent1"/>
              </a:buClr>
              <a:defRPr sz="1600">
                <a:solidFill>
                  <a:schemeClr val="tx1"/>
                </a:solidFill>
              </a:defRPr>
            </a:lvl3pPr>
            <a:lvl4pPr>
              <a:lnSpc>
                <a:spcPct val="110000"/>
              </a:lnSpc>
              <a:buClr>
                <a:schemeClr val="accent1"/>
              </a:buClr>
              <a:defRPr sz="1600">
                <a:solidFill>
                  <a:schemeClr val="tx1"/>
                </a:solidFill>
              </a:defRPr>
            </a:lvl4pPr>
            <a:lvl5pPr>
              <a:lnSpc>
                <a:spcPct val="110000"/>
              </a:lnSpc>
              <a:buClr>
                <a:schemeClr val="accent1"/>
              </a:buCl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7" y="188913"/>
            <a:ext cx="7667625" cy="6300787"/>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10F64699-7FFB-CE8A-E513-05F45863280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3360881140"/>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08AB74-75D7-49BE-B9AC-653E7CF10BE0}"/>
              </a:ext>
            </a:extLst>
          </p:cNvPr>
          <p:cNvSpPr/>
          <p:nvPr userDrawn="1"/>
        </p:nvSpPr>
        <p:spPr>
          <a:xfrm>
            <a:off x="4332289" y="188913"/>
            <a:ext cx="7667624" cy="63103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hasCustomPrompt="1"/>
          </p:nvPr>
        </p:nvSpPr>
        <p:spPr>
          <a:xfrm>
            <a:off x="355600" y="1015873"/>
            <a:ext cx="3508376" cy="2689693"/>
          </a:xfrm>
          <a:prstGeom prst="rect">
            <a:avLst/>
          </a:prstGeom>
        </p:spPr>
        <p:txBody>
          <a:bodyPr lIns="0" tIns="0" rIns="0" bIns="0"/>
          <a:lstStyle>
            <a:lvl1pPr>
              <a:defRPr sz="4000" spc="-20" baseline="0"/>
            </a:lvl1pPr>
          </a:lstStyle>
          <a:p>
            <a:r>
              <a:rPr lang="en-US" noProof="0"/>
              <a:t>Agenda</a:t>
            </a:r>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4630614" y="1628775"/>
            <a:ext cx="7189911" cy="4356100"/>
          </a:xfrm>
          <a:prstGeom prst="rect">
            <a:avLst/>
          </a:prstGeom>
        </p:spPr>
        <p:txBody>
          <a:bodyPr lIns="0" tIns="0" rIns="0" bIns="0"/>
          <a:lstStyle>
            <a:lvl1pPr>
              <a:lnSpc>
                <a:spcPct val="140000"/>
              </a:lnSpc>
              <a:buClr>
                <a:schemeClr val="accent1"/>
              </a:buClr>
              <a:defRPr sz="2400">
                <a:solidFill>
                  <a:schemeClr val="tx2"/>
                </a:solidFill>
              </a:defRPr>
            </a:lvl1pPr>
            <a:lvl2pPr>
              <a:lnSpc>
                <a:spcPct val="140000"/>
              </a:lnSpc>
              <a:buClr>
                <a:schemeClr val="accent1"/>
              </a:buClr>
              <a:defRPr sz="2400">
                <a:solidFill>
                  <a:schemeClr val="tx2"/>
                </a:solidFill>
              </a:defRPr>
            </a:lvl2pPr>
            <a:lvl3pPr>
              <a:lnSpc>
                <a:spcPct val="140000"/>
              </a:lnSpc>
              <a:buClr>
                <a:schemeClr val="accent1"/>
              </a:buClr>
              <a:defRPr sz="2400">
                <a:solidFill>
                  <a:schemeClr val="tx2"/>
                </a:solidFill>
              </a:defRPr>
            </a:lvl3pPr>
            <a:lvl4pPr>
              <a:lnSpc>
                <a:spcPct val="140000"/>
              </a:lnSpc>
              <a:buClr>
                <a:schemeClr val="accent1"/>
              </a:buClr>
              <a:defRPr sz="2400">
                <a:solidFill>
                  <a:schemeClr val="tx2"/>
                </a:solidFill>
              </a:defRPr>
            </a:lvl4pPr>
            <a:lvl5pPr>
              <a:lnSpc>
                <a:spcPct val="140000"/>
              </a:lnSpc>
              <a:buClr>
                <a:schemeClr val="accent1"/>
              </a:buClr>
              <a:defRPr sz="2400">
                <a:solidFill>
                  <a:schemeClr val="tx2"/>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Text Placeholder 3">
            <a:extLst>
              <a:ext uri="{FF2B5EF4-FFF2-40B4-BE49-F238E27FC236}">
                <a16:creationId xmlns:a16="http://schemas.microsoft.com/office/drawing/2014/main" id="{4389BE4A-E45B-E543-9761-FB68FB5C27F2}"/>
              </a:ext>
            </a:extLst>
          </p:cNvPr>
          <p:cNvSpPr>
            <a:spLocks noGrp="1"/>
          </p:cNvSpPr>
          <p:nvPr>
            <p:ph type="body" sz="quarter" idx="11" hasCustomPrompt="1"/>
          </p:nvPr>
        </p:nvSpPr>
        <p:spPr>
          <a:xfrm>
            <a:off x="4630614" y="368300"/>
            <a:ext cx="7189911" cy="716450"/>
          </a:xfrm>
          <a:prstGeom prst="rect">
            <a:avLst/>
          </a:prstGeom>
        </p:spPr>
        <p:txBody>
          <a:bodyPr lIns="0" tIns="0" rIns="0" bIns="0"/>
          <a:lstStyle>
            <a:lvl1pPr marL="0" indent="0">
              <a:lnSpc>
                <a:spcPct val="10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January 1, 2024</a:t>
            </a:r>
            <a:endParaRPr lang="en-SE"/>
          </a:p>
        </p:txBody>
      </p:sp>
      <p:sp>
        <p:nvSpPr>
          <p:cNvPr id="8" name="Text Placeholder 3">
            <a:extLst>
              <a:ext uri="{FF2B5EF4-FFF2-40B4-BE49-F238E27FC236}">
                <a16:creationId xmlns:a16="http://schemas.microsoft.com/office/drawing/2014/main" id="{E9A73ED8-B5C0-5D3B-A3D8-37C1CE47DA84}"/>
              </a:ext>
            </a:extLst>
          </p:cNvPr>
          <p:cNvSpPr>
            <a:spLocks noGrp="1"/>
          </p:cNvSpPr>
          <p:nvPr>
            <p:ph type="body" sz="quarter" idx="12" hasCustomPrompt="1"/>
          </p:nvPr>
        </p:nvSpPr>
        <p:spPr>
          <a:xfrm>
            <a:off x="363955" y="368300"/>
            <a:ext cx="3508376" cy="887413"/>
          </a:xfrm>
          <a:prstGeom prst="rect">
            <a:avLst/>
          </a:prstGeom>
        </p:spPr>
        <p:txBody>
          <a:bodyPr lIns="0" tIns="0" rIns="0" bIns="0"/>
          <a:lstStyle>
            <a:lvl1pPr marL="0" indent="0">
              <a:lnSpc>
                <a:spcPct val="100000"/>
              </a:lnSpc>
              <a:buNone/>
              <a:defRPr sz="4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EnergySave</a:t>
            </a:r>
            <a:endParaRPr lang="en-SE"/>
          </a:p>
        </p:txBody>
      </p:sp>
    </p:spTree>
    <p:extLst>
      <p:ext uri="{BB962C8B-B14F-4D97-AF65-F5344CB8AC3E}">
        <p14:creationId xmlns:p14="http://schemas.microsoft.com/office/powerpoint/2010/main" val="1926224288"/>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ppendix">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hasCustomPrompt="1"/>
          </p:nvPr>
        </p:nvSpPr>
        <p:spPr>
          <a:xfrm>
            <a:off x="355599" y="1025421"/>
            <a:ext cx="11464925" cy="755962"/>
          </a:xfrm>
          <a:prstGeom prst="rect">
            <a:avLst/>
          </a:prstGeom>
        </p:spPr>
        <p:txBody>
          <a:bodyPr lIns="0" tIns="0" rIns="0" bIns="0"/>
          <a:lstStyle>
            <a:lvl1pPr>
              <a:defRPr sz="4000" spc="-20" baseline="0"/>
            </a:lvl1pPr>
          </a:lstStyle>
          <a:p>
            <a:r>
              <a:rPr lang="en-US" noProof="0"/>
              <a:t>Name of presentation</a:t>
            </a:r>
          </a:p>
        </p:txBody>
      </p:sp>
      <p:sp>
        <p:nvSpPr>
          <p:cNvPr id="6" name="Text Placeholder 5">
            <a:extLst>
              <a:ext uri="{FF2B5EF4-FFF2-40B4-BE49-F238E27FC236}">
                <a16:creationId xmlns:a16="http://schemas.microsoft.com/office/drawing/2014/main" id="{8CB7D466-6F42-A983-3F8D-2BBCC72326ED}"/>
              </a:ext>
            </a:extLst>
          </p:cNvPr>
          <p:cNvSpPr>
            <a:spLocks noGrp="1"/>
          </p:cNvSpPr>
          <p:nvPr>
            <p:ph type="body" sz="quarter" idx="10" hasCustomPrompt="1"/>
          </p:nvPr>
        </p:nvSpPr>
        <p:spPr>
          <a:xfrm>
            <a:off x="355600" y="368300"/>
            <a:ext cx="7972425" cy="853320"/>
          </a:xfrm>
          <a:prstGeom prst="rect">
            <a:avLst/>
          </a:prstGeom>
        </p:spPr>
        <p:txBody>
          <a:bodyPr lIns="0" tIns="0" rIns="0" bIns="0"/>
          <a:lstStyle>
            <a:lvl1pPr marL="0" indent="0">
              <a:lnSpc>
                <a:spcPct val="100000"/>
              </a:lnSpc>
              <a:buNone/>
              <a:defRPr sz="4000">
                <a:solidFill>
                  <a:schemeClr val="accent1"/>
                </a:solidFill>
              </a:defRPr>
            </a:lvl1pPr>
            <a:lvl2pPr marL="457200" indent="0">
              <a:lnSpc>
                <a:spcPct val="0"/>
              </a:lnSpc>
              <a:buNone/>
              <a:defRPr sz="4000"/>
            </a:lvl2pPr>
            <a:lvl3pPr marL="914400" indent="0">
              <a:lnSpc>
                <a:spcPct val="0"/>
              </a:lnSpc>
              <a:buNone/>
              <a:defRPr sz="4000"/>
            </a:lvl3pPr>
            <a:lvl4pPr marL="1371600" indent="0">
              <a:lnSpc>
                <a:spcPct val="0"/>
              </a:lnSpc>
              <a:buNone/>
              <a:defRPr sz="4000"/>
            </a:lvl4pPr>
            <a:lvl5pPr marL="1828800" indent="0">
              <a:lnSpc>
                <a:spcPct val="0"/>
              </a:lnSpc>
              <a:buNone/>
              <a:defRPr sz="4000"/>
            </a:lvl5pPr>
          </a:lstStyle>
          <a:p>
            <a:pPr lvl="0"/>
            <a:r>
              <a:rPr lang="en-SE"/>
              <a:t>Appendix</a:t>
            </a:r>
          </a:p>
        </p:txBody>
      </p:sp>
      <p:pic>
        <p:nvPicPr>
          <p:cNvPr id="3" name="Graphic 2">
            <a:extLst>
              <a:ext uri="{FF2B5EF4-FFF2-40B4-BE49-F238E27FC236}">
                <a16:creationId xmlns:a16="http://schemas.microsoft.com/office/drawing/2014/main" id="{B800942A-891F-A1BA-C143-36D976A82A9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1090027147"/>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with image">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460500"/>
          </a:xfrm>
          <a:prstGeom prst="rect">
            <a:avLst/>
          </a:prstGeom>
        </p:spPr>
        <p:txBody>
          <a:bodyPr lIns="0" tIns="0" rIns="0" bIns="0"/>
          <a:lstStyle>
            <a:lvl1pPr>
              <a:defRPr sz="4000" spc="-20" baseline="0"/>
            </a:lvl1pPr>
          </a:lstStyle>
          <a:p>
            <a:r>
              <a:rPr lang="en-GB" noProof="0"/>
              <a:t>Click to edit Master title style</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355600" y="2024062"/>
            <a:ext cx="11464924" cy="4316400"/>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4F3F63D1-F386-92F6-4668-574C3A88F2C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2882187123"/>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with text alternative">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5616575"/>
          </a:xfrm>
          <a:prstGeom prst="rect">
            <a:avLst/>
          </a:prstGeom>
        </p:spPr>
        <p:txBody>
          <a:bodyPr lIns="0" tIns="0" rIns="0" bIns="0"/>
          <a:lstStyle>
            <a:lvl1pPr>
              <a:defRPr sz="4000"/>
            </a:lvl1pPr>
          </a:lstStyle>
          <a:p>
            <a:r>
              <a:rPr lang="en-GB"/>
              <a:t>Click to edit Master title style</a:t>
            </a:r>
            <a:endParaRPr lang="en-SE"/>
          </a:p>
        </p:txBody>
      </p:sp>
      <p:sp>
        <p:nvSpPr>
          <p:cNvPr id="4" name="Content Placeholder 3">
            <a:extLst>
              <a:ext uri="{FF2B5EF4-FFF2-40B4-BE49-F238E27FC236}">
                <a16:creationId xmlns:a16="http://schemas.microsoft.com/office/drawing/2014/main" id="{CF622DFD-E68F-B2D3-7C93-2D09C8A0B73C}"/>
              </a:ext>
            </a:extLst>
          </p:cNvPr>
          <p:cNvSpPr>
            <a:spLocks noGrp="1"/>
          </p:cNvSpPr>
          <p:nvPr>
            <p:ph sz="quarter" idx="11"/>
          </p:nvPr>
        </p:nvSpPr>
        <p:spPr>
          <a:xfrm>
            <a:off x="4332287" y="368300"/>
            <a:ext cx="7488237" cy="5616575"/>
          </a:xfrm>
          <a:prstGeom prst="rect">
            <a:avLst/>
          </a:prstGeom>
        </p:spPr>
        <p:txBody>
          <a:bodyPr lIns="0" tIns="0" rIns="0" bIns="0"/>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Graphic 2">
            <a:extLst>
              <a:ext uri="{FF2B5EF4-FFF2-40B4-BE49-F238E27FC236}">
                <a16:creationId xmlns:a16="http://schemas.microsoft.com/office/drawing/2014/main" id="{3DA4EB15-7D55-11CC-C00B-BD424666BD3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3396733383"/>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with text and image alternative">
    <p:bg>
      <p:bgPr>
        <a:solidFill>
          <a:srgbClr val="464646"/>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800469"/>
          </a:xfrm>
          <a:prstGeom prst="rect">
            <a:avLst/>
          </a:prstGeom>
        </p:spPr>
        <p:txBody>
          <a:bodyPr lIns="0" tIns="0" rIns="0" bIns="0"/>
          <a:lstStyle>
            <a:lvl1pPr>
              <a:defRPr sz="4000"/>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4006851"/>
          </a:xfrm>
          <a:prstGeom prst="rect">
            <a:avLst/>
          </a:prstGeom>
        </p:spPr>
        <p:txBody>
          <a:bodyPr lIns="0" tIns="0" rIns="0" bIns="0"/>
          <a:lstStyle>
            <a:lvl1pPr>
              <a:lnSpc>
                <a:spcPct val="110000"/>
              </a:lnSpc>
              <a:spcAft>
                <a:spcPts val="600"/>
              </a:spcAft>
              <a:buClr>
                <a:schemeClr val="accent1"/>
              </a:buClr>
              <a:defRPr sz="1600">
                <a:solidFill>
                  <a:schemeClr val="tx1"/>
                </a:solidFill>
              </a:defRPr>
            </a:lvl1pPr>
            <a:lvl2pPr>
              <a:lnSpc>
                <a:spcPct val="110000"/>
              </a:lnSpc>
              <a:spcAft>
                <a:spcPts val="600"/>
              </a:spcAft>
              <a:buClr>
                <a:schemeClr val="accent1"/>
              </a:buClr>
              <a:defRPr sz="1600">
                <a:solidFill>
                  <a:schemeClr val="tx1"/>
                </a:solidFill>
              </a:defRPr>
            </a:lvl2pPr>
            <a:lvl3pPr>
              <a:lnSpc>
                <a:spcPct val="110000"/>
              </a:lnSpc>
              <a:spcAft>
                <a:spcPts val="600"/>
              </a:spcAft>
              <a:buClr>
                <a:schemeClr val="accent1"/>
              </a:buClr>
              <a:defRPr sz="1600">
                <a:solidFill>
                  <a:schemeClr val="tx1"/>
                </a:solidFill>
              </a:defRPr>
            </a:lvl3pPr>
            <a:lvl4pPr>
              <a:lnSpc>
                <a:spcPct val="110000"/>
              </a:lnSpc>
              <a:spcAft>
                <a:spcPts val="600"/>
              </a:spcAft>
              <a:buClr>
                <a:schemeClr val="accent1"/>
              </a:buClr>
              <a:defRPr sz="1600">
                <a:solidFill>
                  <a:schemeClr val="tx1"/>
                </a:solidFill>
              </a:defRPr>
            </a:lvl4pPr>
            <a:lvl5pPr>
              <a:lnSpc>
                <a:spcPct val="110000"/>
              </a:lnSpc>
              <a:spcAft>
                <a:spcPts val="600"/>
              </a:spcAft>
              <a:buClr>
                <a:schemeClr val="accent1"/>
              </a:buCl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8" y="2492374"/>
            <a:ext cx="7488236" cy="3997325"/>
          </a:xfrm>
          <a:prstGeom prst="rect">
            <a:avLst/>
          </a:prstGeom>
          <a:solidFill>
            <a:schemeClr val="bg2"/>
          </a:solidFill>
        </p:spPr>
        <p:txBody>
          <a:bodyPr/>
          <a:lstStyle>
            <a:lvl1pPr marL="0" indent="0">
              <a:buNone/>
              <a:defRPr/>
            </a:lvl1pPr>
          </a:lstStyle>
          <a:p>
            <a:r>
              <a:rPr lang="en-GB"/>
              <a:t>Click icon to add picture</a:t>
            </a:r>
            <a:endParaRPr lang="en-SE"/>
          </a:p>
        </p:txBody>
      </p:sp>
    </p:spTree>
    <p:extLst>
      <p:ext uri="{BB962C8B-B14F-4D97-AF65-F5344CB8AC3E}">
        <p14:creationId xmlns:p14="http://schemas.microsoft.com/office/powerpoint/2010/main" val="1377096241"/>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rgbClr val="464646"/>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4" name="Content Placeholder 3">
            <a:extLst>
              <a:ext uri="{FF2B5EF4-FFF2-40B4-BE49-F238E27FC236}">
                <a16:creationId xmlns:a16="http://schemas.microsoft.com/office/drawing/2014/main" id="{40A93A23-36B0-6808-D861-50EB059A1F28}"/>
              </a:ext>
            </a:extLst>
          </p:cNvPr>
          <p:cNvSpPr>
            <a:spLocks noGrp="1"/>
          </p:cNvSpPr>
          <p:nvPr>
            <p:ph sz="quarter" idx="10"/>
          </p:nvPr>
        </p:nvSpPr>
        <p:spPr>
          <a:xfrm>
            <a:off x="0" y="0"/>
            <a:ext cx="12192000" cy="6499225"/>
          </a:xfrm>
          <a:prstGeom prst="rect">
            <a:avLst/>
          </a:prstGeom>
          <a:solidFill>
            <a:schemeClr val="bg2"/>
          </a:solidFill>
        </p:spPr>
        <p:txBody>
          <a:bodyPr/>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641547560"/>
      </p:ext>
    </p:extLst>
  </p:cSld>
  <p:clrMapOvr>
    <a:masterClrMapping/>
  </p:clrMapOvr>
  <p:transition spd="med">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464646"/>
        </a:solidFill>
        <a:effectLst/>
      </p:bgPr>
    </p:bg>
    <p:spTree>
      <p:nvGrpSpPr>
        <p:cNvPr id="1" name=""/>
        <p:cNvGrpSpPr/>
        <p:nvPr/>
      </p:nvGrpSpPr>
      <p:grpSpPr>
        <a:xfrm>
          <a:off x="0" y="0"/>
          <a:ext cx="0" cy="0"/>
          <a:chOff x="0" y="0"/>
          <a:chExt cx="0" cy="0"/>
        </a:xfrm>
      </p:grpSpPr>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Tree>
    <p:extLst>
      <p:ext uri="{BB962C8B-B14F-4D97-AF65-F5344CB8AC3E}">
        <p14:creationId xmlns:p14="http://schemas.microsoft.com/office/powerpoint/2010/main" val="2222550656"/>
      </p:ext>
    </p:extLst>
  </p:cSld>
  <p:clrMapOvr>
    <a:masterClrMapping/>
  </p:clrMapOvr>
  <p:transition spd="med">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 Dark">
    <p:bg>
      <p:bgPr>
        <a:solidFill>
          <a:schemeClr val="tx1"/>
        </a:solidFill>
        <a:effectLst/>
      </p:bgPr>
    </p:bg>
    <p:spTree>
      <p:nvGrpSpPr>
        <p:cNvPr id="1" name=""/>
        <p:cNvGrpSpPr/>
        <p:nvPr/>
      </p:nvGrpSpPr>
      <p:grpSpPr>
        <a:xfrm>
          <a:off x="0" y="0"/>
          <a:ext cx="0" cy="0"/>
          <a:chOff x="0" y="0"/>
          <a:chExt cx="0" cy="0"/>
        </a:xfrm>
      </p:grpSpPr>
      <p:pic>
        <p:nvPicPr>
          <p:cNvPr id="6" name="Bildobjekt 4" descr="En bild som visar fläkt, enhet, motor&#10;&#10;Automatiskt genererad beskrivning">
            <a:extLst>
              <a:ext uri="{FF2B5EF4-FFF2-40B4-BE49-F238E27FC236}">
                <a16:creationId xmlns:a16="http://schemas.microsoft.com/office/drawing/2014/main" id="{AF07AB45-55BA-9881-745A-747A3E299326}"/>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Platshållare för bildnummer 5">
            <a:extLst>
              <a:ext uri="{FF2B5EF4-FFF2-40B4-BE49-F238E27FC236}">
                <a16:creationId xmlns:a16="http://schemas.microsoft.com/office/drawing/2014/main" id="{DCFF62BE-5B30-F708-8B59-0AC7F3249AB6}"/>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solidFill>
                  <a:schemeClr val="bg2"/>
                </a:solidFill>
              </a:rPr>
              <a:pPr/>
              <a:t>‹#›</a:t>
            </a:fld>
            <a:endParaRPr lang="sv-SE">
              <a:solidFill>
                <a:schemeClr val="bg2"/>
              </a:solidFill>
            </a:endParaRPr>
          </a:p>
        </p:txBody>
      </p:sp>
    </p:spTree>
    <p:extLst>
      <p:ext uri="{BB962C8B-B14F-4D97-AF65-F5344CB8AC3E}">
        <p14:creationId xmlns:p14="http://schemas.microsoft.com/office/powerpoint/2010/main" val="3265453919"/>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DF65828-DF66-2CD9-CD87-D6AE9BB4D389}"/>
              </a:ext>
            </a:extLst>
          </p:cNvPr>
          <p:cNvSpPr>
            <a:spLocks noGrp="1"/>
          </p:cNvSpPr>
          <p:nvPr>
            <p:ph type="dt" sz="half" idx="10"/>
          </p:nvPr>
        </p:nvSpPr>
        <p:spPr/>
        <p:txBody>
          <a:bodyPr/>
          <a:lstStyle/>
          <a:p>
            <a:fld id="{446246DE-7387-4C7B-A451-DF496A0C49DA}" type="datetimeFigureOut">
              <a:rPr lang="sv-SE" smtClean="0"/>
              <a:t>2024-05-21</a:t>
            </a:fld>
            <a:endParaRPr lang="sv-SE"/>
          </a:p>
        </p:txBody>
      </p:sp>
      <p:sp>
        <p:nvSpPr>
          <p:cNvPr id="3" name="Platshållare för sidfot 2">
            <a:extLst>
              <a:ext uri="{FF2B5EF4-FFF2-40B4-BE49-F238E27FC236}">
                <a16:creationId xmlns:a16="http://schemas.microsoft.com/office/drawing/2014/main" id="{F82BA75B-5C2A-F9B8-636D-DEDF7FE0AE0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E1B7544-F5C8-D60D-9C84-7BA6A95AF59E}"/>
              </a:ext>
            </a:extLst>
          </p:cNvPr>
          <p:cNvSpPr>
            <a:spLocks noGrp="1"/>
          </p:cNvSpPr>
          <p:nvPr>
            <p:ph type="sldNum" sz="quarter" idx="12"/>
          </p:nvPr>
        </p:nvSpPr>
        <p:spPr/>
        <p:txBody>
          <a:bodyPr/>
          <a:lstStyle/>
          <a:p>
            <a:fld id="{C127382C-0985-4125-B842-4573F9A45FB9}" type="slidenum">
              <a:rPr lang="sv-SE" smtClean="0"/>
              <a:t>‹#›</a:t>
            </a:fld>
            <a:endParaRPr lang="sv-SE"/>
          </a:p>
        </p:txBody>
      </p:sp>
    </p:spTree>
    <p:extLst>
      <p:ext uri="{BB962C8B-B14F-4D97-AF65-F5344CB8AC3E}">
        <p14:creationId xmlns:p14="http://schemas.microsoft.com/office/powerpoint/2010/main" val="4110727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only">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4" name="Content Placeholder 3">
            <a:extLst>
              <a:ext uri="{FF2B5EF4-FFF2-40B4-BE49-F238E27FC236}">
                <a16:creationId xmlns:a16="http://schemas.microsoft.com/office/drawing/2014/main" id="{0A0F692F-D5FF-F486-C448-F92EE38AB29E}"/>
              </a:ext>
            </a:extLst>
          </p:cNvPr>
          <p:cNvSpPr>
            <a:spLocks noGrp="1"/>
          </p:cNvSpPr>
          <p:nvPr>
            <p:ph sz="quarter" idx="10"/>
          </p:nvPr>
        </p:nvSpPr>
        <p:spPr>
          <a:xfrm>
            <a:off x="355600" y="368299"/>
            <a:ext cx="11464924" cy="5616575"/>
          </a:xfrm>
          <a:prstGeom prst="rect">
            <a:avLst/>
          </a:prstGeom>
        </p:spPr>
        <p:txBody>
          <a:bodyPr lIns="0" tIns="0" rIns="0" bIns="0"/>
          <a:lstStyle>
            <a:lvl1pPr marL="0" indent="0">
              <a:lnSpc>
                <a:spcPct val="90000"/>
              </a:lnSpc>
              <a:buClr>
                <a:schemeClr val="accent1"/>
              </a:buClr>
              <a:buNone/>
              <a:defRPr sz="4800" b="0" i="0" spc="-90" baseline="0">
                <a:solidFill>
                  <a:schemeClr val="tx1"/>
                </a:solidFill>
                <a:latin typeface="HelveticaNeueLT Std" panose="020B0604020202020204" pitchFamily="34" charset="0"/>
              </a:defRPr>
            </a:lvl1pPr>
            <a:lvl2pPr marL="457200" indent="0">
              <a:buClr>
                <a:schemeClr val="accent1"/>
              </a:buClr>
              <a:buNone/>
              <a:defRPr>
                <a:solidFill>
                  <a:schemeClr val="tx1"/>
                </a:solidFill>
              </a:defRPr>
            </a:lvl2pPr>
            <a:lvl3pPr marL="914400" indent="0">
              <a:buClr>
                <a:schemeClr val="accent1"/>
              </a:buClr>
              <a:buNone/>
              <a:defRPr>
                <a:solidFill>
                  <a:schemeClr val="tx1"/>
                </a:solidFill>
              </a:defRPr>
            </a:lvl3pPr>
            <a:lvl4pPr marL="1371600" indent="0">
              <a:buClr>
                <a:schemeClr val="accent1"/>
              </a:buClr>
              <a:buNone/>
              <a:defRPr>
                <a:solidFill>
                  <a:schemeClr val="tx1"/>
                </a:solidFill>
              </a:defRPr>
            </a:lvl4pPr>
            <a:lvl5pPr marL="1828800" indent="0">
              <a:buClr>
                <a:schemeClr val="accent1"/>
              </a:buClr>
              <a:buNone/>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254874208"/>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Headline only">
    <p:bg>
      <p:bgPr>
        <a:solidFill>
          <a:schemeClr val="bg1"/>
        </a:solidFill>
        <a:effectLst/>
      </p:bgPr>
    </p:bg>
    <p:spTree>
      <p:nvGrpSpPr>
        <p:cNvPr id="1" name=""/>
        <p:cNvGrpSpPr/>
        <p:nvPr/>
      </p:nvGrpSpPr>
      <p:grpSpPr>
        <a:xfrm>
          <a:off x="0" y="0"/>
          <a:ext cx="0" cy="0"/>
          <a:chOff x="0" y="0"/>
          <a:chExt cx="0" cy="0"/>
        </a:xfrm>
      </p:grpSpPr>
      <p:pic>
        <p:nvPicPr>
          <p:cNvPr id="2" name="Bildobjekt 5">
            <a:extLst>
              <a:ext uri="{FF2B5EF4-FFF2-40B4-BE49-F238E27FC236}">
                <a16:creationId xmlns:a16="http://schemas.microsoft.com/office/drawing/2014/main" id="{9026C2D7-B795-15FE-6E30-6153C0A10EBF}"/>
              </a:ext>
            </a:extLst>
          </p:cNvPr>
          <p:cNvPicPr>
            <a:picLocks noChangeAspect="1"/>
          </p:cNvPicPr>
          <p:nvPr userDrawn="1"/>
        </p:nvPicPr>
        <p:blipFill>
          <a:blip r:embed="rId2" cstate="screen">
            <a:alphaModFix amt="8000"/>
            <a:extLst>
              <a:ext uri="{BEBA8EAE-BF5A-486C-A8C5-ECC9F3942E4B}">
                <a14:imgProps xmlns:a14="http://schemas.microsoft.com/office/drawing/2010/main">
                  <a14:imgLayer r:embed="rId3">
                    <a14:imgEffect>
                      <a14:brightnessContrast bright="20000" contrast="54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4" name="Content Placeholder 3">
            <a:extLst>
              <a:ext uri="{FF2B5EF4-FFF2-40B4-BE49-F238E27FC236}">
                <a16:creationId xmlns:a16="http://schemas.microsoft.com/office/drawing/2014/main" id="{0A0F692F-D5FF-F486-C448-F92EE38AB29E}"/>
              </a:ext>
            </a:extLst>
          </p:cNvPr>
          <p:cNvSpPr>
            <a:spLocks noGrp="1"/>
          </p:cNvSpPr>
          <p:nvPr>
            <p:ph sz="quarter" idx="10"/>
          </p:nvPr>
        </p:nvSpPr>
        <p:spPr>
          <a:xfrm>
            <a:off x="355600" y="368299"/>
            <a:ext cx="11464924" cy="5616575"/>
          </a:xfrm>
          <a:prstGeom prst="rect">
            <a:avLst/>
          </a:prstGeom>
        </p:spPr>
        <p:txBody>
          <a:bodyPr lIns="0" tIns="0" rIns="0" bIns="0"/>
          <a:lstStyle>
            <a:lvl1pPr marL="0" indent="0">
              <a:lnSpc>
                <a:spcPct val="90000"/>
              </a:lnSpc>
              <a:buClr>
                <a:schemeClr val="accent1"/>
              </a:buClr>
              <a:buNone/>
              <a:defRPr sz="4800" b="0" i="0" spc="-90" baseline="0">
                <a:solidFill>
                  <a:schemeClr val="tx1"/>
                </a:solidFill>
                <a:latin typeface="HelveticaNeueLT Std" panose="020B0604020202020204" pitchFamily="34" charset="0"/>
              </a:defRPr>
            </a:lvl1pPr>
            <a:lvl2pPr marL="457200" indent="0">
              <a:buClr>
                <a:schemeClr val="accent1"/>
              </a:buClr>
              <a:buNone/>
              <a:defRPr>
                <a:solidFill>
                  <a:schemeClr val="tx1"/>
                </a:solidFill>
              </a:defRPr>
            </a:lvl2pPr>
            <a:lvl3pPr marL="914400" indent="0">
              <a:buClr>
                <a:schemeClr val="accent1"/>
              </a:buClr>
              <a:buNone/>
              <a:defRPr>
                <a:solidFill>
                  <a:schemeClr val="tx1"/>
                </a:solidFill>
              </a:defRPr>
            </a:lvl3pPr>
            <a:lvl4pPr marL="1371600" indent="0">
              <a:buClr>
                <a:schemeClr val="accent1"/>
              </a:buClr>
              <a:buNone/>
              <a:defRPr>
                <a:solidFill>
                  <a:schemeClr val="tx1"/>
                </a:solidFill>
              </a:defRPr>
            </a:lvl4pPr>
            <a:lvl5pPr marL="1828800" indent="0">
              <a:buClr>
                <a:schemeClr val="accent1"/>
              </a:buClr>
              <a:buNone/>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2407790110"/>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text and image">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1922439"/>
          </a:xfrm>
          <a:prstGeom prst="rect">
            <a:avLst/>
          </a:prstGeom>
        </p:spPr>
        <p:txBody>
          <a:bodyPr lIns="0" tIns="0" rIns="0" bIns="0"/>
          <a:lstStyle>
            <a:lvl1pPr>
              <a:defRPr sz="2400" b="0" i="0" spc="20" baseline="0">
                <a:latin typeface="HelveticaNeueLT Std" panose="020B0604020202020204" pitchFamily="34" charset="0"/>
              </a:defRPr>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3795691"/>
          </a:xfrm>
          <a:prstGeom prst="rect">
            <a:avLst/>
          </a:prstGeom>
        </p:spPr>
        <p:txBody>
          <a:bodyPr lIns="0" tIns="0" rIns="0" bIns="0"/>
          <a:lstStyle>
            <a:lvl1pPr>
              <a:lnSpc>
                <a:spcPct val="110000"/>
              </a:lnSpc>
              <a:buClr>
                <a:schemeClr val="accent1"/>
              </a:buClr>
              <a:defRPr sz="1600" b="0" i="0">
                <a:solidFill>
                  <a:schemeClr val="tx1"/>
                </a:solidFill>
                <a:latin typeface="HelveticaNeueLT Std" panose="020B0604020202020204" pitchFamily="34" charset="0"/>
              </a:defRPr>
            </a:lvl1pPr>
            <a:lvl2pPr>
              <a:lnSpc>
                <a:spcPct val="110000"/>
              </a:lnSpc>
              <a:buClr>
                <a:schemeClr val="accent1"/>
              </a:buClr>
              <a:defRPr sz="1600" b="0" i="0">
                <a:solidFill>
                  <a:schemeClr val="tx1"/>
                </a:solidFill>
                <a:latin typeface="HelveticaNeueLT Std" panose="020B0604020202020204" pitchFamily="34" charset="0"/>
              </a:defRPr>
            </a:lvl2pPr>
            <a:lvl3pPr>
              <a:lnSpc>
                <a:spcPct val="110000"/>
              </a:lnSpc>
              <a:buClr>
                <a:schemeClr val="accent1"/>
              </a:buClr>
              <a:defRPr sz="1600" b="0" i="0">
                <a:solidFill>
                  <a:schemeClr val="tx1"/>
                </a:solidFill>
                <a:latin typeface="HelveticaNeueLT Std" panose="020B0604020202020204" pitchFamily="34" charset="0"/>
              </a:defRPr>
            </a:lvl3pPr>
            <a:lvl4pPr>
              <a:lnSpc>
                <a:spcPct val="110000"/>
              </a:lnSpc>
              <a:buClr>
                <a:schemeClr val="accent1"/>
              </a:buClr>
              <a:defRPr sz="1600" b="0" i="0">
                <a:solidFill>
                  <a:schemeClr val="tx1"/>
                </a:solidFill>
                <a:latin typeface="HelveticaNeueLT Std" panose="020B0604020202020204" pitchFamily="34" charset="0"/>
              </a:defRPr>
            </a:lvl4pPr>
            <a:lvl5pPr>
              <a:lnSpc>
                <a:spcPct val="110000"/>
              </a:lnSpc>
              <a:buClr>
                <a:schemeClr val="accent1"/>
              </a:buClr>
              <a:defRPr sz="1600" b="0" i="0">
                <a:solidFill>
                  <a:schemeClr val="tx1"/>
                </a:solidFill>
                <a:latin typeface="HelveticaNeueLT Std" panose="020B0604020202020204" pitchFamily="34" charset="0"/>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7" y="188913"/>
            <a:ext cx="7667625" cy="6300787"/>
          </a:xfrm>
          <a:prstGeom prst="rect">
            <a:avLst/>
          </a:prstGeom>
          <a:solidFill>
            <a:schemeClr val="bg2"/>
          </a:solidFill>
        </p:spPr>
        <p:txBody>
          <a:bodyPr/>
          <a:lstStyle>
            <a:lvl1pPr marL="0" indent="0">
              <a:buNone/>
              <a:defRPr/>
            </a:lvl1pPr>
          </a:lstStyle>
          <a:p>
            <a:r>
              <a:rPr lang="en-GB"/>
              <a:t>Click icon to add picture</a:t>
            </a:r>
            <a:endParaRPr lang="en-SE"/>
          </a:p>
        </p:txBody>
      </p:sp>
    </p:spTree>
    <p:extLst>
      <p:ext uri="{BB962C8B-B14F-4D97-AF65-F5344CB8AC3E}">
        <p14:creationId xmlns:p14="http://schemas.microsoft.com/office/powerpoint/2010/main" val="2399636746"/>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with image">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460500"/>
          </a:xfrm>
          <a:prstGeom prst="rect">
            <a:avLst/>
          </a:prstGeom>
        </p:spPr>
        <p:txBody>
          <a:bodyPr lIns="0" tIns="0" rIns="0" bIns="0"/>
          <a:lstStyle>
            <a:lvl1pPr>
              <a:defRPr sz="4000" spc="-20" baseline="0"/>
            </a:lvl1pPr>
          </a:lstStyle>
          <a:p>
            <a:r>
              <a:rPr lang="en-GB" noProof="0"/>
              <a:t>Click to edit Master title style</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355600" y="2024062"/>
            <a:ext cx="11464924" cy="4316400"/>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4F3F63D1-F386-92F6-4668-574C3A88F2C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3948564549"/>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with text alternative">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3508375" cy="5616575"/>
          </a:xfrm>
          <a:prstGeom prst="rect">
            <a:avLst/>
          </a:prstGeom>
        </p:spPr>
        <p:txBody>
          <a:bodyPr lIns="0" tIns="0" rIns="0" bIns="0"/>
          <a:lstStyle>
            <a:lvl1pPr>
              <a:defRPr sz="4000"/>
            </a:lvl1pPr>
          </a:lstStyle>
          <a:p>
            <a:r>
              <a:rPr lang="en-GB"/>
              <a:t>Click to edit Master title style</a:t>
            </a:r>
            <a:endParaRPr lang="en-SE"/>
          </a:p>
        </p:txBody>
      </p:sp>
      <p:sp>
        <p:nvSpPr>
          <p:cNvPr id="4" name="Content Placeholder 3">
            <a:extLst>
              <a:ext uri="{FF2B5EF4-FFF2-40B4-BE49-F238E27FC236}">
                <a16:creationId xmlns:a16="http://schemas.microsoft.com/office/drawing/2014/main" id="{CF622DFD-E68F-B2D3-7C93-2D09C8A0B73C}"/>
              </a:ext>
            </a:extLst>
          </p:cNvPr>
          <p:cNvSpPr>
            <a:spLocks noGrp="1"/>
          </p:cNvSpPr>
          <p:nvPr>
            <p:ph sz="quarter" idx="11"/>
          </p:nvPr>
        </p:nvSpPr>
        <p:spPr>
          <a:xfrm>
            <a:off x="4332287" y="368300"/>
            <a:ext cx="7488237" cy="5616575"/>
          </a:xfrm>
          <a:prstGeom prst="rect">
            <a:avLst/>
          </a:prstGeom>
        </p:spPr>
        <p:txBody>
          <a:bodyPr lIns="0" tIns="0" rIns="0" bIns="0"/>
          <a:lstStyle>
            <a:lvl1pPr>
              <a:lnSpc>
                <a:spcPct val="110000"/>
              </a:lnSpc>
              <a:spcAft>
                <a:spcPts val="900"/>
              </a:spcAft>
              <a:buClr>
                <a:schemeClr val="accent1"/>
              </a:buClr>
              <a:defRPr sz="1600">
                <a:solidFill>
                  <a:schemeClr val="tx1"/>
                </a:solidFill>
              </a:defRPr>
            </a:lvl1pPr>
            <a:lvl2pPr>
              <a:lnSpc>
                <a:spcPct val="110000"/>
              </a:lnSpc>
              <a:spcAft>
                <a:spcPts val="900"/>
              </a:spcAft>
              <a:buClr>
                <a:schemeClr val="accent1"/>
              </a:buClr>
              <a:defRPr sz="1600">
                <a:solidFill>
                  <a:schemeClr val="tx1"/>
                </a:solidFill>
              </a:defRPr>
            </a:lvl2pPr>
            <a:lvl3pPr>
              <a:lnSpc>
                <a:spcPct val="110000"/>
              </a:lnSpc>
              <a:spcAft>
                <a:spcPts val="900"/>
              </a:spcAft>
              <a:buClr>
                <a:schemeClr val="accent1"/>
              </a:buClr>
              <a:defRPr sz="1600">
                <a:solidFill>
                  <a:schemeClr val="tx1"/>
                </a:solidFill>
              </a:defRPr>
            </a:lvl3pPr>
            <a:lvl4pPr>
              <a:lnSpc>
                <a:spcPct val="110000"/>
              </a:lnSpc>
              <a:spcAft>
                <a:spcPts val="900"/>
              </a:spcAft>
              <a:buClr>
                <a:schemeClr val="accent1"/>
              </a:buClr>
              <a:defRPr sz="1600">
                <a:solidFill>
                  <a:schemeClr val="tx1"/>
                </a:solidFill>
              </a:defRPr>
            </a:lvl4pPr>
            <a:lvl5pPr>
              <a:lnSpc>
                <a:spcPct val="110000"/>
              </a:lnSpc>
              <a:spcAft>
                <a:spcPts val="900"/>
              </a:spcAft>
              <a:buClr>
                <a:schemeClr val="accent1"/>
              </a:buCl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Graphic 2">
            <a:extLst>
              <a:ext uri="{FF2B5EF4-FFF2-40B4-BE49-F238E27FC236}">
                <a16:creationId xmlns:a16="http://schemas.microsoft.com/office/drawing/2014/main" id="{3DA4EB15-7D55-11CC-C00B-BD424666BD3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2124500589"/>
      </p:ext>
    </p:extLst>
  </p:cSld>
  <p:clrMapOvr>
    <a:masterClrMapping/>
  </p:clrMapOvr>
  <p:transition spd="med">
    <p:pull/>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with text and image alternative">
    <p:bg>
      <p:bgPr>
        <a:solidFill>
          <a:schemeClr val="bg1"/>
        </a:solidFill>
        <a:effectLst/>
      </p:bgPr>
    </p:bg>
    <p:spTree>
      <p:nvGrpSpPr>
        <p:cNvPr id="1" name=""/>
        <p:cNvGrpSpPr/>
        <p:nvPr/>
      </p:nvGrpSpPr>
      <p:grpSpPr>
        <a:xfrm>
          <a:off x="0" y="0"/>
          <a:ext cx="0" cy="0"/>
          <a:chOff x="0" y="0"/>
          <a:chExt cx="0" cy="0"/>
        </a:xfrm>
      </p:grpSpPr>
      <p:sp>
        <p:nvSpPr>
          <p:cNvPr id="5" name="Platshållare för bildnummer 5">
            <a:extLst>
              <a:ext uri="{FF2B5EF4-FFF2-40B4-BE49-F238E27FC236}">
                <a16:creationId xmlns:a16="http://schemas.microsoft.com/office/drawing/2014/main" id="{D012A630-F4E5-C456-5B5D-680339EA7E30}"/>
              </a:ext>
            </a:extLst>
          </p:cNvPr>
          <p:cNvSpPr txBox="1">
            <a:spLocks/>
          </p:cNvSpPr>
          <p:nvPr userDrawn="1"/>
        </p:nvSpPr>
        <p:spPr>
          <a:xfrm>
            <a:off x="192088" y="6499225"/>
            <a:ext cx="305102" cy="169863"/>
          </a:xfrm>
          <a:prstGeom prst="rect">
            <a:avLst/>
          </a:prstGeom>
        </p:spPr>
        <p:txBody>
          <a:bodyPr vert="horz" lIns="0" tIns="0" rIns="0" bIns="0" rtlCol="0" anchor="b" anchorCtr="0"/>
          <a:lstStyle>
            <a:defPPr>
              <a:defRPr lang="sv-SE"/>
            </a:defPPr>
            <a:lvl1pPr marL="0" algn="l" defTabSz="914400" rtl="0" eaLnBrk="1" latinLnBrk="0" hangingPunct="1">
              <a:defRPr sz="800" b="0" i="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C98B77-332E-004E-BD2A-A6DBBD4442FD}" type="slidenum">
              <a:rPr lang="sv-SE" smtClean="0"/>
              <a:pPr/>
              <a:t>‹#›</a:t>
            </a:fld>
            <a:endParaRPr lang="sv-SE"/>
          </a:p>
        </p:txBody>
      </p:sp>
      <p:sp>
        <p:nvSpPr>
          <p:cNvPr id="10" name="Title 9">
            <a:extLst>
              <a:ext uri="{FF2B5EF4-FFF2-40B4-BE49-F238E27FC236}">
                <a16:creationId xmlns:a16="http://schemas.microsoft.com/office/drawing/2014/main" id="{506C1543-7649-7A48-798B-EE411B858D7D}"/>
              </a:ext>
            </a:extLst>
          </p:cNvPr>
          <p:cNvSpPr>
            <a:spLocks noGrp="1"/>
          </p:cNvSpPr>
          <p:nvPr>
            <p:ph type="title"/>
          </p:nvPr>
        </p:nvSpPr>
        <p:spPr>
          <a:xfrm>
            <a:off x="355600" y="368300"/>
            <a:ext cx="11464924" cy="1800469"/>
          </a:xfrm>
          <a:prstGeom prst="rect">
            <a:avLst/>
          </a:prstGeom>
        </p:spPr>
        <p:txBody>
          <a:bodyPr lIns="0" tIns="0" rIns="0" bIns="0"/>
          <a:lstStyle>
            <a:lvl1pPr>
              <a:defRPr sz="4000"/>
            </a:lvl1pPr>
          </a:lstStyle>
          <a:p>
            <a:r>
              <a:rPr lang="en-GB" noProof="0"/>
              <a:t>Click to edit Master title style</a:t>
            </a:r>
            <a:endParaRPr lang="en-US" noProof="0"/>
          </a:p>
        </p:txBody>
      </p:sp>
      <p:sp>
        <p:nvSpPr>
          <p:cNvPr id="12" name="Text Placeholder 11">
            <a:extLst>
              <a:ext uri="{FF2B5EF4-FFF2-40B4-BE49-F238E27FC236}">
                <a16:creationId xmlns:a16="http://schemas.microsoft.com/office/drawing/2014/main" id="{FB96A7B8-50E1-E324-F5B3-96BE2F605770}"/>
              </a:ext>
            </a:extLst>
          </p:cNvPr>
          <p:cNvSpPr>
            <a:spLocks noGrp="1"/>
          </p:cNvSpPr>
          <p:nvPr>
            <p:ph type="body" sz="quarter" idx="10"/>
          </p:nvPr>
        </p:nvSpPr>
        <p:spPr>
          <a:xfrm>
            <a:off x="355600" y="2492374"/>
            <a:ext cx="3508375" cy="3795691"/>
          </a:xfrm>
          <a:prstGeom prst="rect">
            <a:avLst/>
          </a:prstGeom>
        </p:spPr>
        <p:txBody>
          <a:bodyPr lIns="0" tIns="0" rIns="0" bIns="0"/>
          <a:lstStyle>
            <a:lvl1pPr>
              <a:lnSpc>
                <a:spcPct val="110000"/>
              </a:lnSpc>
              <a:spcAft>
                <a:spcPts val="600"/>
              </a:spcAft>
              <a:buClr>
                <a:schemeClr val="accent1"/>
              </a:buClr>
              <a:defRPr sz="1600">
                <a:solidFill>
                  <a:schemeClr val="tx1"/>
                </a:solidFill>
              </a:defRPr>
            </a:lvl1pPr>
            <a:lvl2pPr>
              <a:lnSpc>
                <a:spcPct val="110000"/>
              </a:lnSpc>
              <a:spcAft>
                <a:spcPts val="600"/>
              </a:spcAft>
              <a:buClr>
                <a:schemeClr val="accent1"/>
              </a:buClr>
              <a:defRPr sz="1600">
                <a:solidFill>
                  <a:schemeClr val="tx1"/>
                </a:solidFill>
              </a:defRPr>
            </a:lvl2pPr>
            <a:lvl3pPr>
              <a:lnSpc>
                <a:spcPct val="110000"/>
              </a:lnSpc>
              <a:spcAft>
                <a:spcPts val="600"/>
              </a:spcAft>
              <a:buClr>
                <a:schemeClr val="accent1"/>
              </a:buClr>
              <a:defRPr sz="1600">
                <a:solidFill>
                  <a:schemeClr val="tx1"/>
                </a:solidFill>
              </a:defRPr>
            </a:lvl3pPr>
            <a:lvl4pPr>
              <a:lnSpc>
                <a:spcPct val="110000"/>
              </a:lnSpc>
              <a:spcAft>
                <a:spcPts val="600"/>
              </a:spcAft>
              <a:buClr>
                <a:schemeClr val="accent1"/>
              </a:buClr>
              <a:defRPr sz="1600">
                <a:solidFill>
                  <a:schemeClr val="tx1"/>
                </a:solidFill>
              </a:defRPr>
            </a:lvl4pPr>
            <a:lvl5pPr>
              <a:lnSpc>
                <a:spcPct val="110000"/>
              </a:lnSpc>
              <a:spcAft>
                <a:spcPts val="600"/>
              </a:spcAft>
              <a:buClr>
                <a:schemeClr val="accent1"/>
              </a:buClr>
              <a:defRPr sz="160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Picture Placeholder 3">
            <a:extLst>
              <a:ext uri="{FF2B5EF4-FFF2-40B4-BE49-F238E27FC236}">
                <a16:creationId xmlns:a16="http://schemas.microsoft.com/office/drawing/2014/main" id="{A86EAD00-DD4D-87AC-1AD3-2CFF026934C6}"/>
              </a:ext>
            </a:extLst>
          </p:cNvPr>
          <p:cNvSpPr>
            <a:spLocks noGrp="1"/>
          </p:cNvSpPr>
          <p:nvPr>
            <p:ph type="pic" sz="quarter" idx="11"/>
          </p:nvPr>
        </p:nvSpPr>
        <p:spPr>
          <a:xfrm>
            <a:off x="4332288" y="2492374"/>
            <a:ext cx="7488236" cy="3997325"/>
          </a:xfrm>
          <a:prstGeom prst="rect">
            <a:avLst/>
          </a:prstGeom>
          <a:solidFill>
            <a:schemeClr val="bg2"/>
          </a:solidFill>
        </p:spPr>
        <p:txBody>
          <a:bodyPr/>
          <a:lstStyle>
            <a:lvl1pPr marL="0" indent="0">
              <a:buNone/>
              <a:defRPr/>
            </a:lvl1pPr>
          </a:lstStyle>
          <a:p>
            <a:r>
              <a:rPr lang="en-GB"/>
              <a:t>Click icon to add picture</a:t>
            </a:r>
            <a:endParaRPr lang="en-SE"/>
          </a:p>
        </p:txBody>
      </p:sp>
      <p:pic>
        <p:nvPicPr>
          <p:cNvPr id="3" name="Graphic 2">
            <a:extLst>
              <a:ext uri="{FF2B5EF4-FFF2-40B4-BE49-F238E27FC236}">
                <a16:creationId xmlns:a16="http://schemas.microsoft.com/office/drawing/2014/main" id="{7DA32E7D-C9E2-3203-AF32-87A2318986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92688" y="6534242"/>
            <a:ext cx="1582193" cy="134846"/>
          </a:xfrm>
          <a:prstGeom prst="rect">
            <a:avLst/>
          </a:prstGeom>
        </p:spPr>
      </p:pic>
    </p:spTree>
    <p:extLst>
      <p:ext uri="{BB962C8B-B14F-4D97-AF65-F5344CB8AC3E}">
        <p14:creationId xmlns:p14="http://schemas.microsoft.com/office/powerpoint/2010/main" val="4249154759"/>
      </p:ext>
    </p:extLst>
  </p:cSld>
  <p:clrMapOvr>
    <a:masterClrMapping/>
  </p:clrMapOvr>
  <p:transition spd="med">
    <p:pull/>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70BA994-9AA1-2442-9E40-6DDEEF7D1983}"/>
              </a:ext>
            </a:extLst>
          </p:cNvPr>
          <p:cNvSpPr>
            <a:spLocks noGrp="1"/>
          </p:cNvSpPr>
          <p:nvPr>
            <p:ph type="sldNum" sz="quarter" idx="4"/>
          </p:nvPr>
        </p:nvSpPr>
        <p:spPr>
          <a:xfrm>
            <a:off x="192088" y="6499225"/>
            <a:ext cx="305102" cy="169863"/>
          </a:xfrm>
          <a:prstGeom prst="rect">
            <a:avLst/>
          </a:prstGeom>
        </p:spPr>
        <p:txBody>
          <a:bodyPr vert="horz" lIns="0" tIns="0" rIns="0" bIns="0" rtlCol="0" anchor="b" anchorCtr="0"/>
          <a:lstStyle>
            <a:lvl1pPr algn="l">
              <a:defRPr sz="800" b="0" i="0">
                <a:solidFill>
                  <a:schemeClr val="tx2"/>
                </a:solidFill>
                <a:latin typeface="HelveticaNeueLT Std" panose="020B0604020202020204" pitchFamily="34" charset="0"/>
                <a:cs typeface="Arial" panose="020B0604020202020204" pitchFamily="34" charset="0"/>
              </a:defRPr>
            </a:lvl1pPr>
          </a:lstStyle>
          <a:p>
            <a:fld id="{2CC98B77-332E-004E-BD2A-A6DBBD4442FD}" type="slidenum">
              <a:rPr lang="sv-SE" smtClean="0"/>
              <a:pPr/>
              <a:t>‹#›</a:t>
            </a:fld>
            <a:endParaRPr lang="sv-SE"/>
          </a:p>
        </p:txBody>
      </p:sp>
      <p:sp>
        <p:nvSpPr>
          <p:cNvPr id="5" name="Text Placeholder 3">
            <a:extLst>
              <a:ext uri="{FF2B5EF4-FFF2-40B4-BE49-F238E27FC236}">
                <a16:creationId xmlns:a16="http://schemas.microsoft.com/office/drawing/2014/main" id="{319C34DC-0F09-44AA-7A49-A144C14B1BED}"/>
              </a:ext>
            </a:extLst>
          </p:cNvPr>
          <p:cNvSpPr txBox="1">
            <a:spLocks/>
          </p:cNvSpPr>
          <p:nvPr userDrawn="1"/>
        </p:nvSpPr>
        <p:spPr>
          <a:xfrm>
            <a:off x="10704512" y="6499224"/>
            <a:ext cx="1295400" cy="169864"/>
          </a:xfrm>
          <a:prstGeom prst="rect">
            <a:avLst/>
          </a:prstGeom>
        </p:spPr>
        <p:txBody>
          <a:bodyPr vert="horz" lIns="0" tIns="0" rIns="0" bIns="0" rtlCol="0" anchor="b" anchorCtr="0">
            <a:normAutofit fontScale="77500" lnSpcReduction="20000"/>
          </a:bodyPr>
          <a:lstStyle>
            <a:lvl1pPr marL="2286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900"/>
              </a:spcAft>
              <a:buFont typeface="Wingdings" pitchFamily="2" charset="2"/>
              <a:buNone/>
            </a:pPr>
            <a:r>
              <a:rPr lang="en-GB" sz="800" b="0" i="0" dirty="0">
                <a:solidFill>
                  <a:schemeClr val="tx2"/>
                </a:solidFill>
                <a:latin typeface="HelveticaNeueLT Std" panose="020B0604020202020204" pitchFamily="34" charset="0"/>
              </a:rPr>
              <a:t>© ES Energy Save Holding AB 2024</a:t>
            </a:r>
          </a:p>
        </p:txBody>
      </p:sp>
    </p:spTree>
    <p:extLst>
      <p:ext uri="{BB962C8B-B14F-4D97-AF65-F5344CB8AC3E}">
        <p14:creationId xmlns:p14="http://schemas.microsoft.com/office/powerpoint/2010/main" val="241986916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08" r:id="rId3"/>
    <p:sldLayoutId id="2147483906" r:id="rId4"/>
    <p:sldLayoutId id="2147483945" r:id="rId5"/>
    <p:sldLayoutId id="2147483881" r:id="rId6"/>
    <p:sldLayoutId id="2147483907" r:id="rId7"/>
    <p:sldLayoutId id="2147483883" r:id="rId8"/>
    <p:sldLayoutId id="2147483882" r:id="rId9"/>
    <p:sldLayoutId id="2147483914" r:id="rId10"/>
    <p:sldLayoutId id="2147483852" r:id="rId11"/>
    <p:sldLayoutId id="2147483944" r:id="rId12"/>
    <p:sldLayoutId id="2147483948" r:id="rId13"/>
    <p:sldLayoutId id="2147483911" r:id="rId14"/>
    <p:sldLayoutId id="2147483917" r:id="rId15"/>
  </p:sldLayoutIdLst>
  <p:transition spd="med">
    <p:pull/>
  </p:transition>
  <p:hf hdr="0" ftr="0" dt="0"/>
  <p:txStyles>
    <p:titleStyle>
      <a:lvl1pPr algn="l" defTabSz="914400" rtl="0" eaLnBrk="1" latinLnBrk="0" hangingPunct="1">
        <a:lnSpc>
          <a:spcPct val="100000"/>
        </a:lnSpc>
        <a:spcBef>
          <a:spcPct val="0"/>
        </a:spcBef>
        <a:buNone/>
        <a:defRPr sz="2400" b="0" i="0"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1570">
          <p15:clr>
            <a:srgbClr val="F26B43"/>
          </p15:clr>
        </p15:guide>
        <p15:guide id="16" orient="horz" pos="232" userDrawn="1">
          <p15:clr>
            <a:srgbClr val="F26B43"/>
          </p15:clr>
        </p15:guide>
        <p15:guide id="18" orient="horz" pos="3770">
          <p15:clr>
            <a:srgbClr val="F26B43"/>
          </p15:clr>
        </p15:guide>
        <p15:guide id="20" pos="224">
          <p15:clr>
            <a:srgbClr val="F26B43"/>
          </p15:clr>
        </p15:guide>
        <p15:guide id="21" orient="horz" pos="791">
          <p15:clr>
            <a:srgbClr val="F26B43"/>
          </p15:clr>
        </p15:guide>
        <p15:guide id="22" pos="7446">
          <p15:clr>
            <a:srgbClr val="F26B43"/>
          </p15:clr>
        </p15:guide>
        <p15:guide id="23" orient="horz" pos="4088" userDrawn="1">
          <p15:clr>
            <a:srgbClr val="F26B43"/>
          </p15:clr>
        </p15:guide>
        <p15:guide id="24" pos="121">
          <p15:clr>
            <a:srgbClr val="F26B43"/>
          </p15:clr>
        </p15:guide>
        <p15:guide id="25" orient="horz" pos="119">
          <p15:clr>
            <a:srgbClr val="F26B43"/>
          </p15:clr>
        </p15:guide>
        <p15:guide id="26" pos="7559">
          <p15:clr>
            <a:srgbClr val="F26B43"/>
          </p15:clr>
        </p15:guide>
        <p15:guide id="27" orient="horz" pos="4201">
          <p15:clr>
            <a:srgbClr val="F26B43"/>
          </p15:clr>
        </p15:guide>
        <p15:guide id="32" orient="horz" pos="1026" userDrawn="1">
          <p15:clr>
            <a:srgbClr val="F26B43"/>
          </p15:clr>
        </p15:guide>
        <p15:guide id="35" pos="4929" userDrawn="1">
          <p15:clr>
            <a:srgbClr val="F26B43"/>
          </p15:clr>
        </p15:guide>
        <p15:guide id="36" pos="5246" userDrawn="1">
          <p15:clr>
            <a:srgbClr val="F26B43"/>
          </p15:clr>
        </p15:guide>
        <p15:guide id="38" pos="2729" userDrawn="1">
          <p15:clr>
            <a:srgbClr val="F26B43"/>
          </p15:clr>
        </p15:guide>
        <p15:guide id="39" pos="2434" userDrawn="1">
          <p15:clr>
            <a:srgbClr val="F26B43"/>
          </p15:clr>
        </p15:guide>
        <p15:guide id="41" pos="3681" userDrawn="1">
          <p15:clr>
            <a:srgbClr val="F26B43"/>
          </p15:clr>
        </p15:guide>
        <p15:guide id="42" pos="3999" userDrawn="1">
          <p15:clr>
            <a:srgbClr val="F26B43"/>
          </p15:clr>
        </p15:guide>
        <p15:guide id="43" orient="horz" pos="12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70BA994-9AA1-2442-9E40-6DDEEF7D1983}"/>
              </a:ext>
            </a:extLst>
          </p:cNvPr>
          <p:cNvSpPr>
            <a:spLocks noGrp="1"/>
          </p:cNvSpPr>
          <p:nvPr>
            <p:ph type="sldNum" sz="quarter" idx="4"/>
          </p:nvPr>
        </p:nvSpPr>
        <p:spPr>
          <a:xfrm>
            <a:off x="192088" y="6499225"/>
            <a:ext cx="305102" cy="169863"/>
          </a:xfrm>
          <a:prstGeom prst="rect">
            <a:avLst/>
          </a:prstGeom>
        </p:spPr>
        <p:txBody>
          <a:bodyPr vert="horz" lIns="0" tIns="0" rIns="0" bIns="0" rtlCol="0" anchor="b" anchorCtr="0"/>
          <a:lstStyle>
            <a:lvl1pPr algn="l">
              <a:defRPr sz="800" b="0" i="0">
                <a:solidFill>
                  <a:schemeClr val="bg1"/>
                </a:solidFill>
                <a:latin typeface="HelveticaNeueLT Std" panose="020B0604020202020204" pitchFamily="34" charset="0"/>
                <a:cs typeface="Arial" panose="020B0604020202020204" pitchFamily="34" charset="0"/>
              </a:defRPr>
            </a:lvl1pPr>
          </a:lstStyle>
          <a:p>
            <a:fld id="{2CC98B77-332E-004E-BD2A-A6DBBD4442FD}" type="slidenum">
              <a:rPr lang="sv-SE" smtClean="0"/>
              <a:pPr/>
              <a:t>‹#›</a:t>
            </a:fld>
            <a:endParaRPr lang="sv-SE"/>
          </a:p>
        </p:txBody>
      </p:sp>
      <p:sp>
        <p:nvSpPr>
          <p:cNvPr id="5" name="Text Placeholder 3">
            <a:extLst>
              <a:ext uri="{FF2B5EF4-FFF2-40B4-BE49-F238E27FC236}">
                <a16:creationId xmlns:a16="http://schemas.microsoft.com/office/drawing/2014/main" id="{319C34DC-0F09-44AA-7A49-A144C14B1BED}"/>
              </a:ext>
            </a:extLst>
          </p:cNvPr>
          <p:cNvSpPr txBox="1">
            <a:spLocks/>
          </p:cNvSpPr>
          <p:nvPr userDrawn="1"/>
        </p:nvSpPr>
        <p:spPr>
          <a:xfrm>
            <a:off x="10704512" y="6499224"/>
            <a:ext cx="1295400" cy="169864"/>
          </a:xfrm>
          <a:prstGeom prst="rect">
            <a:avLst/>
          </a:prstGeom>
        </p:spPr>
        <p:txBody>
          <a:bodyPr vert="horz" lIns="0" tIns="0" rIns="0" bIns="0" rtlCol="0" anchor="b" anchorCtr="0">
            <a:normAutofit fontScale="77500" lnSpcReduction="20000"/>
          </a:bodyPr>
          <a:lstStyle>
            <a:lvl1pPr marL="2286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900"/>
              </a:spcAft>
              <a:buFont typeface="Wingdings" pitchFamily="2" charset="2"/>
              <a:buNone/>
            </a:pPr>
            <a:r>
              <a:rPr lang="en-GB" sz="800" b="0" i="0">
                <a:solidFill>
                  <a:schemeClr val="bg1"/>
                </a:solidFill>
                <a:latin typeface="HelveticaNeueLT Std" panose="020B0604020202020204" pitchFamily="34" charset="0"/>
              </a:rPr>
              <a:t>© ES Energy Save Holding AB 2023</a:t>
            </a:r>
          </a:p>
        </p:txBody>
      </p:sp>
    </p:spTree>
    <p:extLst>
      <p:ext uri="{BB962C8B-B14F-4D97-AF65-F5344CB8AC3E}">
        <p14:creationId xmlns:p14="http://schemas.microsoft.com/office/powerpoint/2010/main" val="26829028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Lst>
  <p:transition spd="med">
    <p:pull/>
  </p:transition>
  <p:hf hdr="0" ftr="0" dt="0"/>
  <p:txStyles>
    <p:titleStyle>
      <a:lvl1pPr algn="l" defTabSz="914400" rtl="0" eaLnBrk="1" latinLnBrk="0" hangingPunct="1">
        <a:lnSpc>
          <a:spcPct val="100000"/>
        </a:lnSpc>
        <a:spcBef>
          <a:spcPct val="0"/>
        </a:spcBef>
        <a:buNone/>
        <a:defRPr sz="2400" b="0" i="0"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1570">
          <p15:clr>
            <a:srgbClr val="F26B43"/>
          </p15:clr>
        </p15:guide>
        <p15:guide id="16" orient="horz" pos="232" userDrawn="1">
          <p15:clr>
            <a:srgbClr val="F26B43"/>
          </p15:clr>
        </p15:guide>
        <p15:guide id="18" orient="horz" pos="3770">
          <p15:clr>
            <a:srgbClr val="F26B43"/>
          </p15:clr>
        </p15:guide>
        <p15:guide id="20" pos="224">
          <p15:clr>
            <a:srgbClr val="F26B43"/>
          </p15:clr>
        </p15:guide>
        <p15:guide id="21" orient="horz" pos="791">
          <p15:clr>
            <a:srgbClr val="F26B43"/>
          </p15:clr>
        </p15:guide>
        <p15:guide id="22" pos="7446">
          <p15:clr>
            <a:srgbClr val="F26B43"/>
          </p15:clr>
        </p15:guide>
        <p15:guide id="23" orient="horz" pos="4088" userDrawn="1">
          <p15:clr>
            <a:srgbClr val="F26B43"/>
          </p15:clr>
        </p15:guide>
        <p15:guide id="24" pos="121">
          <p15:clr>
            <a:srgbClr val="F26B43"/>
          </p15:clr>
        </p15:guide>
        <p15:guide id="25" orient="horz" pos="119">
          <p15:clr>
            <a:srgbClr val="F26B43"/>
          </p15:clr>
        </p15:guide>
        <p15:guide id="26" pos="7559">
          <p15:clr>
            <a:srgbClr val="F26B43"/>
          </p15:clr>
        </p15:guide>
        <p15:guide id="27" orient="horz" pos="4201">
          <p15:clr>
            <a:srgbClr val="F26B43"/>
          </p15:clr>
        </p15:guide>
        <p15:guide id="32" orient="horz" pos="1026" userDrawn="1">
          <p15:clr>
            <a:srgbClr val="F26B43"/>
          </p15:clr>
        </p15:guide>
        <p15:guide id="35" pos="4929" userDrawn="1">
          <p15:clr>
            <a:srgbClr val="F26B43"/>
          </p15:clr>
        </p15:guide>
        <p15:guide id="36" pos="5246" userDrawn="1">
          <p15:clr>
            <a:srgbClr val="F26B43"/>
          </p15:clr>
        </p15:guide>
        <p15:guide id="38" pos="2729" userDrawn="1">
          <p15:clr>
            <a:srgbClr val="F26B43"/>
          </p15:clr>
        </p15:guide>
        <p15:guide id="39" pos="2434" userDrawn="1">
          <p15:clr>
            <a:srgbClr val="F26B43"/>
          </p15:clr>
        </p15:guide>
        <p15:guide id="41" pos="3681" userDrawn="1">
          <p15:clr>
            <a:srgbClr val="F26B43"/>
          </p15:clr>
        </p15:guide>
        <p15:guide id="42" pos="3999" userDrawn="1">
          <p15:clr>
            <a:srgbClr val="F26B43"/>
          </p15:clr>
        </p15:guide>
        <p15:guide id="43" orient="horz" pos="127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64646"/>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70BA994-9AA1-2442-9E40-6DDEEF7D1983}"/>
              </a:ext>
            </a:extLst>
          </p:cNvPr>
          <p:cNvSpPr>
            <a:spLocks noGrp="1"/>
          </p:cNvSpPr>
          <p:nvPr>
            <p:ph type="sldNum" sz="quarter" idx="4"/>
          </p:nvPr>
        </p:nvSpPr>
        <p:spPr>
          <a:xfrm>
            <a:off x="192088" y="6499225"/>
            <a:ext cx="305102" cy="169863"/>
          </a:xfrm>
          <a:prstGeom prst="rect">
            <a:avLst/>
          </a:prstGeom>
        </p:spPr>
        <p:txBody>
          <a:bodyPr vert="horz" lIns="0" tIns="0" rIns="0" bIns="0" rtlCol="0" anchor="b" anchorCtr="0"/>
          <a:lstStyle>
            <a:lvl1pPr algn="l">
              <a:defRPr sz="800" b="0" i="0">
                <a:solidFill>
                  <a:schemeClr val="bg1"/>
                </a:solidFill>
                <a:latin typeface="Arial" panose="020B0604020202020204" pitchFamily="34" charset="0"/>
                <a:cs typeface="Arial" panose="020B0604020202020204" pitchFamily="34" charset="0"/>
              </a:defRPr>
            </a:lvl1pPr>
          </a:lstStyle>
          <a:p>
            <a:fld id="{2CC98B77-332E-004E-BD2A-A6DBBD4442FD}" type="slidenum">
              <a:rPr lang="sv-SE" smtClean="0"/>
              <a:pPr/>
              <a:t>‹#›</a:t>
            </a:fld>
            <a:endParaRPr lang="sv-SE"/>
          </a:p>
        </p:txBody>
      </p:sp>
      <p:sp>
        <p:nvSpPr>
          <p:cNvPr id="5" name="Text Placeholder 3">
            <a:extLst>
              <a:ext uri="{FF2B5EF4-FFF2-40B4-BE49-F238E27FC236}">
                <a16:creationId xmlns:a16="http://schemas.microsoft.com/office/drawing/2014/main" id="{319C34DC-0F09-44AA-7A49-A144C14B1BED}"/>
              </a:ext>
            </a:extLst>
          </p:cNvPr>
          <p:cNvSpPr txBox="1">
            <a:spLocks/>
          </p:cNvSpPr>
          <p:nvPr userDrawn="1"/>
        </p:nvSpPr>
        <p:spPr>
          <a:xfrm>
            <a:off x="10704512" y="6499224"/>
            <a:ext cx="1295400" cy="169864"/>
          </a:xfrm>
          <a:prstGeom prst="rect">
            <a:avLst/>
          </a:prstGeom>
        </p:spPr>
        <p:txBody>
          <a:bodyPr vert="horz" lIns="0" tIns="0" rIns="0" bIns="0" rtlCol="0" anchor="b" anchorCtr="0">
            <a:normAutofit fontScale="77500" lnSpcReduction="20000"/>
          </a:bodyPr>
          <a:lstStyle>
            <a:lvl1pPr marL="2286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Clr>
                <a:srgbClr val="C1002B"/>
              </a:buClr>
              <a:buFont typeface="Wingdings" pitchFamily="2" charset="2"/>
              <a:buChar char="§"/>
              <a:defRPr sz="1400" b="0" i="0" kern="1200">
                <a:solidFill>
                  <a:srgbClr val="04080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900"/>
              </a:spcAft>
              <a:buFont typeface="Wingdings" pitchFamily="2" charset="2"/>
              <a:buNone/>
            </a:pPr>
            <a:r>
              <a:rPr lang="en-GB" sz="800" dirty="0">
                <a:solidFill>
                  <a:schemeClr val="bg2"/>
                </a:solidFill>
              </a:rPr>
              <a:t>© ES Energy Save Holding AB 2024</a:t>
            </a:r>
          </a:p>
        </p:txBody>
      </p:sp>
    </p:spTree>
    <p:extLst>
      <p:ext uri="{BB962C8B-B14F-4D97-AF65-F5344CB8AC3E}">
        <p14:creationId xmlns:p14="http://schemas.microsoft.com/office/powerpoint/2010/main" val="4132581759"/>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9" r:id="rId6"/>
    <p:sldLayoutId id="2147483924" r:id="rId7"/>
    <p:sldLayoutId id="2147483925" r:id="rId8"/>
    <p:sldLayoutId id="2147483926" r:id="rId9"/>
    <p:sldLayoutId id="2147483927" r:id="rId10"/>
    <p:sldLayoutId id="2147483928" r:id="rId11"/>
    <p:sldLayoutId id="2147483930" r:id="rId12"/>
    <p:sldLayoutId id="2147483947" r:id="rId13"/>
  </p:sldLayoutIdLst>
  <p:transition spd="med">
    <p:pull/>
  </p:transition>
  <p:hf hdr="0" ftr="0" dt="0"/>
  <p:txStyles>
    <p:titleStyle>
      <a:lvl1pPr algn="l" defTabSz="914400" rtl="0" eaLnBrk="1" latinLnBrk="0" hangingPunct="1">
        <a:lnSpc>
          <a:spcPct val="100000"/>
        </a:lnSpc>
        <a:spcBef>
          <a:spcPct val="0"/>
        </a:spcBef>
        <a:buNone/>
        <a:defRPr sz="2400" b="0" i="0" kern="1200" spc="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30000"/>
        </a:lnSpc>
        <a:spcBef>
          <a:spcPts val="0"/>
        </a:spcBef>
        <a:buClr>
          <a:srgbClr val="C1002B"/>
        </a:buClr>
        <a:buFont typeface="Wingdings" pitchFamily="2" charset="2"/>
        <a:buChar char="§"/>
        <a:defRPr sz="1200" b="0" i="0" kern="1200">
          <a:solidFill>
            <a:schemeClr val="bg1">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1570">
          <p15:clr>
            <a:srgbClr val="F26B43"/>
          </p15:clr>
        </p15:guide>
        <p15:guide id="16" orient="horz" pos="232" userDrawn="1">
          <p15:clr>
            <a:srgbClr val="F26B43"/>
          </p15:clr>
        </p15:guide>
        <p15:guide id="18" orient="horz" pos="3770">
          <p15:clr>
            <a:srgbClr val="F26B43"/>
          </p15:clr>
        </p15:guide>
        <p15:guide id="20" pos="224">
          <p15:clr>
            <a:srgbClr val="F26B43"/>
          </p15:clr>
        </p15:guide>
        <p15:guide id="21" orient="horz" pos="791">
          <p15:clr>
            <a:srgbClr val="F26B43"/>
          </p15:clr>
        </p15:guide>
        <p15:guide id="22" pos="7446">
          <p15:clr>
            <a:srgbClr val="F26B43"/>
          </p15:clr>
        </p15:guide>
        <p15:guide id="23" orient="horz" pos="4088" userDrawn="1">
          <p15:clr>
            <a:srgbClr val="F26B43"/>
          </p15:clr>
        </p15:guide>
        <p15:guide id="24" pos="121">
          <p15:clr>
            <a:srgbClr val="F26B43"/>
          </p15:clr>
        </p15:guide>
        <p15:guide id="25" orient="horz" pos="119">
          <p15:clr>
            <a:srgbClr val="F26B43"/>
          </p15:clr>
        </p15:guide>
        <p15:guide id="26" pos="7559">
          <p15:clr>
            <a:srgbClr val="F26B43"/>
          </p15:clr>
        </p15:guide>
        <p15:guide id="27" orient="horz" pos="4201">
          <p15:clr>
            <a:srgbClr val="F26B43"/>
          </p15:clr>
        </p15:guide>
        <p15:guide id="32" orient="horz" pos="1026" userDrawn="1">
          <p15:clr>
            <a:srgbClr val="F26B43"/>
          </p15:clr>
        </p15:guide>
        <p15:guide id="35" pos="4929" userDrawn="1">
          <p15:clr>
            <a:srgbClr val="F26B43"/>
          </p15:clr>
        </p15:guide>
        <p15:guide id="36" pos="5246" userDrawn="1">
          <p15:clr>
            <a:srgbClr val="F26B43"/>
          </p15:clr>
        </p15:guide>
        <p15:guide id="38" pos="2729" userDrawn="1">
          <p15:clr>
            <a:srgbClr val="F26B43"/>
          </p15:clr>
        </p15:guide>
        <p15:guide id="39" pos="2434" userDrawn="1">
          <p15:clr>
            <a:srgbClr val="F26B43"/>
          </p15:clr>
        </p15:guide>
        <p15:guide id="41" pos="3681" userDrawn="1">
          <p15:clr>
            <a:srgbClr val="F26B43"/>
          </p15:clr>
        </p15:guide>
        <p15:guide id="42" pos="3999" userDrawn="1">
          <p15:clr>
            <a:srgbClr val="F26B43"/>
          </p15:clr>
        </p15:guide>
        <p15:guide id="43" orient="horz" pos="127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4646"/>
        </a:solidFill>
        <a:effectLst/>
      </p:bgPr>
    </p:bg>
    <p:spTree>
      <p:nvGrpSpPr>
        <p:cNvPr id="1" name=""/>
        <p:cNvGrpSpPr/>
        <p:nvPr/>
      </p:nvGrpSpPr>
      <p:grpSpPr>
        <a:xfrm>
          <a:off x="0" y="0"/>
          <a:ext cx="0" cy="0"/>
          <a:chOff x="0" y="0"/>
          <a:chExt cx="0" cy="0"/>
        </a:xfrm>
      </p:grpSpPr>
      <p:pic>
        <p:nvPicPr>
          <p:cNvPr id="3" name="Bildobjekt 4" descr="En bild som visar fläkt, enhet, motor&#10;&#10;Automatiskt genererad beskrivning">
            <a:extLst>
              <a:ext uri="{FF2B5EF4-FFF2-40B4-BE49-F238E27FC236}">
                <a16:creationId xmlns:a16="http://schemas.microsoft.com/office/drawing/2014/main" id="{B3CC58FB-32E3-9C22-33D5-44F26AFAB750}"/>
              </a:ext>
            </a:extLst>
          </p:cNvPr>
          <p:cNvPicPr>
            <a:picLocks noChangeAspect="1"/>
          </p:cNvPicPr>
          <p:nvPr/>
        </p:nvPicPr>
        <p:blipFill rotWithShape="1">
          <a:blip r:embed="rId3" cstate="print">
            <a:alphaModFix amt="29000"/>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Bildobjekt 4">
            <a:extLst>
              <a:ext uri="{FF2B5EF4-FFF2-40B4-BE49-F238E27FC236}">
                <a16:creationId xmlns:a16="http://schemas.microsoft.com/office/drawing/2014/main" id="{F4D7A84B-BC73-2742-BFE2-7871D5CBFF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3655" y="2869517"/>
            <a:ext cx="6937424" cy="582559"/>
          </a:xfrm>
          <a:prstGeom prst="rect">
            <a:avLst/>
          </a:prstGeom>
        </p:spPr>
      </p:pic>
      <p:sp>
        <p:nvSpPr>
          <p:cNvPr id="7" name="textruta 6">
            <a:extLst>
              <a:ext uri="{FF2B5EF4-FFF2-40B4-BE49-F238E27FC236}">
                <a16:creationId xmlns:a16="http://schemas.microsoft.com/office/drawing/2014/main" id="{BB92D623-C6E1-4A08-9D5E-49F77C1F61F4}"/>
              </a:ext>
            </a:extLst>
          </p:cNvPr>
          <p:cNvSpPr txBox="1"/>
          <p:nvPr/>
        </p:nvSpPr>
        <p:spPr>
          <a:xfrm>
            <a:off x="1267799" y="3629635"/>
            <a:ext cx="8854101" cy="2954655"/>
          </a:xfrm>
          <a:prstGeom prst="rect">
            <a:avLst/>
          </a:prstGeom>
          <a:noFill/>
        </p:spPr>
        <p:txBody>
          <a:bodyPr wrap="square" lIns="0" tIns="0" rIns="0" bIns="0" rtlCol="0">
            <a:spAutoFit/>
          </a:bodyPr>
          <a:lstStyle/>
          <a:p>
            <a:pPr eaLnBrk="0" fontAlgn="base" hangingPunct="0">
              <a:spcBef>
                <a:spcPct val="0"/>
              </a:spcBef>
              <a:spcAft>
                <a:spcPct val="0"/>
              </a:spcAft>
            </a:pPr>
            <a:r>
              <a:rPr lang="sv-SE" sz="3200" spc="-51" dirty="0">
                <a:solidFill>
                  <a:srgbClr val="95C11F"/>
                </a:solidFill>
                <a:latin typeface="HelveticaNeueLT Std Lt" panose="020B0403020202020204" pitchFamily="34" charset="0"/>
              </a:rPr>
              <a:t>Delårsrapport ES Energy Save Holding AB (</a:t>
            </a:r>
            <a:r>
              <a:rPr lang="sv-SE" sz="3200" spc="-51" dirty="0" err="1">
                <a:solidFill>
                  <a:srgbClr val="95C11F"/>
                </a:solidFill>
                <a:latin typeface="HelveticaNeueLT Std Lt" panose="020B0403020202020204" pitchFamily="34" charset="0"/>
              </a:rPr>
              <a:t>publ</a:t>
            </a:r>
            <a:r>
              <a:rPr lang="sv-SE" sz="3200" spc="-51" dirty="0">
                <a:solidFill>
                  <a:srgbClr val="95C11F"/>
                </a:solidFill>
                <a:latin typeface="HelveticaNeueLT Std Lt" panose="020B0403020202020204" pitchFamily="34" charset="0"/>
              </a:rPr>
              <a:t>) </a:t>
            </a:r>
          </a:p>
          <a:p>
            <a:pPr eaLnBrk="0" fontAlgn="base" hangingPunct="0">
              <a:spcBef>
                <a:spcPct val="0"/>
              </a:spcBef>
              <a:spcAft>
                <a:spcPct val="0"/>
              </a:spcAft>
            </a:pPr>
            <a:r>
              <a:rPr lang="sv-SE" sz="3200" spc="-51" dirty="0">
                <a:solidFill>
                  <a:srgbClr val="95C11F"/>
                </a:solidFill>
                <a:latin typeface="HelveticaNeueLT Std Lt" panose="020B0403020202020204" pitchFamily="34" charset="0"/>
              </a:rPr>
              <a:t>1 maj 2023–31 januari 2024</a:t>
            </a:r>
          </a:p>
          <a:p>
            <a:pPr eaLnBrk="0" fontAlgn="base" hangingPunct="0">
              <a:spcBef>
                <a:spcPct val="0"/>
              </a:spcBef>
              <a:spcAft>
                <a:spcPct val="0"/>
              </a:spcAft>
            </a:pPr>
            <a:r>
              <a:rPr lang="sv-SE" sz="3200" spc="-51" dirty="0">
                <a:solidFill>
                  <a:srgbClr val="95C11F"/>
                </a:solidFill>
                <a:latin typeface="HelveticaNeueLT Std Lt" panose="020B0403020202020204" pitchFamily="34" charset="0"/>
              </a:rPr>
              <a:t>2023-08-31</a:t>
            </a:r>
          </a:p>
          <a:p>
            <a:pPr eaLnBrk="0" fontAlgn="base" hangingPunct="0">
              <a:spcBef>
                <a:spcPct val="0"/>
              </a:spcBef>
              <a:spcAft>
                <a:spcPct val="0"/>
              </a:spcAft>
            </a:pPr>
            <a:endParaRPr lang="sv-SE" sz="3200" spc="-51" dirty="0">
              <a:solidFill>
                <a:srgbClr val="95C11F"/>
              </a:solidFill>
              <a:latin typeface="HelveticaNeueLT Std Lt" panose="020B0403020202020204" pitchFamily="34" charset="0"/>
            </a:endParaRPr>
          </a:p>
          <a:p>
            <a:pPr eaLnBrk="0" fontAlgn="base" hangingPunct="0">
              <a:spcBef>
                <a:spcPct val="0"/>
              </a:spcBef>
              <a:spcAft>
                <a:spcPct val="0"/>
              </a:spcAft>
            </a:pPr>
            <a:r>
              <a:rPr lang="sv-SE" sz="3200" spc="-51" dirty="0">
                <a:solidFill>
                  <a:schemeClr val="bg1"/>
                </a:solidFill>
                <a:latin typeface="HelveticaNeueLT Std Lt" panose="020B0403020202020204" pitchFamily="34" charset="0"/>
              </a:rPr>
              <a:t>VD anförande</a:t>
            </a:r>
          </a:p>
          <a:p>
            <a:pPr eaLnBrk="0" fontAlgn="base" hangingPunct="0">
              <a:spcBef>
                <a:spcPct val="0"/>
              </a:spcBef>
              <a:spcAft>
                <a:spcPct val="0"/>
              </a:spcAft>
            </a:pPr>
            <a:endParaRPr lang="sv-SE" sz="3200" spc="-51" dirty="0">
              <a:solidFill>
                <a:schemeClr val="bg1"/>
              </a:solidFill>
              <a:latin typeface="HelveticaNeueLT Std Lt" panose="020B0403020202020204" pitchFamily="34" charset="0"/>
            </a:endParaRPr>
          </a:p>
        </p:txBody>
      </p:sp>
    </p:spTree>
    <p:extLst>
      <p:ext uri="{BB962C8B-B14F-4D97-AF65-F5344CB8AC3E}">
        <p14:creationId xmlns:p14="http://schemas.microsoft.com/office/powerpoint/2010/main" val="17997356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646952-72C7-2164-7307-9CE69B721564}"/>
              </a:ext>
            </a:extLst>
          </p:cNvPr>
          <p:cNvGraphicFramePr>
            <a:graphicFrameLocks noGrp="1"/>
          </p:cNvGraphicFramePr>
          <p:nvPr>
            <p:extLst>
              <p:ext uri="{D42A27DB-BD31-4B8C-83A1-F6EECF244321}">
                <p14:modId xmlns:p14="http://schemas.microsoft.com/office/powerpoint/2010/main" val="74060595"/>
              </p:ext>
            </p:extLst>
          </p:nvPr>
        </p:nvGraphicFramePr>
        <p:xfrm>
          <a:off x="355600" y="368300"/>
          <a:ext cx="5487988" cy="2016000"/>
        </p:xfrm>
        <a:graphic>
          <a:graphicData uri="http://schemas.openxmlformats.org/drawingml/2006/table">
            <a:tbl>
              <a:tblPr>
                <a:tableStyleId>{5C22544A-7EE6-4342-B048-85BDC9FD1C3A}</a:tableStyleId>
              </a:tblPr>
              <a:tblGrid>
                <a:gridCol w="2743994">
                  <a:extLst>
                    <a:ext uri="{9D8B030D-6E8A-4147-A177-3AD203B41FA5}">
                      <a16:colId xmlns:a16="http://schemas.microsoft.com/office/drawing/2014/main" val="1531011558"/>
                    </a:ext>
                  </a:extLst>
                </a:gridCol>
                <a:gridCol w="2743994">
                  <a:extLst>
                    <a:ext uri="{9D8B030D-6E8A-4147-A177-3AD203B41FA5}">
                      <a16:colId xmlns:a16="http://schemas.microsoft.com/office/drawing/2014/main" val="2671363553"/>
                    </a:ext>
                  </a:extLst>
                </a:gridCol>
              </a:tblGrid>
              <a:tr h="504000">
                <a:tc gridSpan="2">
                  <a:txBody>
                    <a:bodyPr/>
                    <a:lstStyle/>
                    <a:p>
                      <a:r>
                        <a:rPr lang="sv-SE" sz="1800" b="0" i="0" noProof="0">
                          <a:solidFill>
                            <a:schemeClr val="bg2"/>
                          </a:solidFill>
                          <a:latin typeface="Helvetica Neue Medium" panose="02000503000000020004" pitchFamily="2" charset="0"/>
                          <a:ea typeface="Helvetica Neue Medium" panose="02000503000000020004" pitchFamily="2" charset="0"/>
                          <a:cs typeface="Helvetica Neue Medium" panose="02000503000000020004" pitchFamily="2" charset="0"/>
                        </a:rPr>
                        <a:t>Finansiell kalender</a:t>
                      </a:r>
                    </a:p>
                  </a:txBody>
                  <a:tcPr marL="0" marR="0" marT="46800" anchor="ct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en-SE" sz="1400" b="0" i="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endParaRPr>
                    </a:p>
                  </a:txBody>
                  <a:tcPr>
                    <a:lnL w="12700" cmpd="sng">
                      <a:noFill/>
                    </a:lnL>
                    <a:lnR w="12700" cmpd="sng">
                      <a:noFill/>
                    </a:lnR>
                    <a:lnT w="12700" cmpd="sng">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027239"/>
                  </a:ext>
                </a:extLst>
              </a:tr>
              <a:tr h="504000">
                <a:tc>
                  <a:txBody>
                    <a:bodyPr/>
                    <a:lstStyle/>
                    <a:p>
                      <a:r>
                        <a:rPr lang="sv-SE" sz="1400" b="0" i="0" noProof="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Delårsrapport Q4 2023/2024</a:t>
                      </a:r>
                    </a:p>
                  </a:txBody>
                  <a:tcPr marL="0" marR="90000" marT="4680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400" b="0" i="0" noProof="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25 juni 2024</a:t>
                      </a:r>
                    </a:p>
                  </a:txBody>
                  <a:tcPr marR="0" marT="46800" anchor="ctr">
                    <a:lnL w="12700" cmpd="sng">
                      <a:noFill/>
                    </a:lnL>
                    <a:lnR w="12700" cmpd="sng">
                      <a:noFill/>
                    </a:lnR>
                    <a:lnT w="1270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8860149"/>
                  </a:ext>
                </a:extLst>
              </a:tr>
              <a:tr h="504000">
                <a:tc>
                  <a:txBody>
                    <a:bodyPr/>
                    <a:lstStyle/>
                    <a:p>
                      <a:r>
                        <a:rPr lang="sv-SE" sz="1400" b="0" i="0" noProof="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Årsredovisning 2023/2024</a:t>
                      </a:r>
                    </a:p>
                  </a:txBody>
                  <a:tcPr marL="0" marR="90000" marT="4680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400" b="0" i="0" noProof="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8 augsuti 2024</a:t>
                      </a:r>
                    </a:p>
                  </a:txBody>
                  <a:tcPr marR="0" marT="4680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490732"/>
                  </a:ext>
                </a:extLst>
              </a:tr>
              <a:tr h="504000">
                <a:tc>
                  <a:txBody>
                    <a:bodyPr/>
                    <a:lstStyle/>
                    <a:p>
                      <a:r>
                        <a:rPr lang="sv-SE" sz="1400" b="0" i="0" noProof="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Årsstämma 2024</a:t>
                      </a:r>
                    </a:p>
                  </a:txBody>
                  <a:tcPr marL="0" marR="90000" marT="4680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1400" b="0" i="0" noProof="0" dirty="0">
                          <a:solidFill>
                            <a:schemeClr val="bg2"/>
                          </a:solidFill>
                          <a:latin typeface="Helvetica Neue" panose="02000503000000020004" pitchFamily="2" charset="0"/>
                          <a:ea typeface="Helvetica Neue" panose="02000503000000020004" pitchFamily="2" charset="0"/>
                          <a:cs typeface="Helvetica Neue" panose="02000503000000020004" pitchFamily="2" charset="0"/>
                        </a:rPr>
                        <a:t>29 augusti 2024</a:t>
                      </a:r>
                    </a:p>
                  </a:txBody>
                  <a:tcPr marR="0" marT="46800" anchor="ctr">
                    <a:lnL w="12700" cmpd="sng">
                      <a:noFill/>
                    </a:lnL>
                    <a:lnR w="12700" cmpd="sng">
                      <a:noFill/>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9338655"/>
                  </a:ext>
                </a:extLst>
              </a:tr>
            </a:tbl>
          </a:graphicData>
        </a:graphic>
      </p:graphicFrame>
      <p:pic>
        <p:nvPicPr>
          <p:cNvPr id="5" name="Graphic 4">
            <a:extLst>
              <a:ext uri="{FF2B5EF4-FFF2-40B4-BE49-F238E27FC236}">
                <a16:creationId xmlns:a16="http://schemas.microsoft.com/office/drawing/2014/main" id="{8D5746C4-C601-68BA-A15F-CE287E752B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0870" y="6193696"/>
            <a:ext cx="3473106" cy="296003"/>
          </a:xfrm>
          <a:prstGeom prst="rect">
            <a:avLst/>
          </a:prstGeom>
        </p:spPr>
      </p:pic>
      <p:sp>
        <p:nvSpPr>
          <p:cNvPr id="6" name="TextBox 5">
            <a:extLst>
              <a:ext uri="{FF2B5EF4-FFF2-40B4-BE49-F238E27FC236}">
                <a16:creationId xmlns:a16="http://schemas.microsoft.com/office/drawing/2014/main" id="{CDC43039-9F40-4DB7-09CB-121C8D7B3A69}"/>
              </a:ext>
            </a:extLst>
          </p:cNvPr>
          <p:cNvSpPr txBox="1"/>
          <p:nvPr/>
        </p:nvSpPr>
        <p:spPr>
          <a:xfrm>
            <a:off x="390870" y="2724825"/>
            <a:ext cx="5452718" cy="998607"/>
          </a:xfrm>
          <a:prstGeom prst="rect">
            <a:avLst/>
          </a:prstGeom>
          <a:noFill/>
        </p:spPr>
        <p:txBody>
          <a:bodyPr wrap="square" lIns="0" tIns="0" rIns="0" bIns="0" rtlCol="0">
            <a:spAutoFit/>
          </a:bodyPr>
          <a:lstStyle/>
          <a:p>
            <a:pPr>
              <a:lnSpc>
                <a:spcPct val="110000"/>
              </a:lnSpc>
              <a:spcAft>
                <a:spcPts val="600"/>
              </a:spcAft>
              <a:buClr>
                <a:schemeClr val="accent1"/>
              </a:buClr>
            </a:pPr>
            <a:r>
              <a:rPr lang="sv-SE"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ES Energy Save Holding AB (</a:t>
            </a:r>
            <a:r>
              <a:rPr lang="sv-SE" sz="1200" b="1"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publ</a:t>
            </a:r>
            <a:r>
              <a:rPr lang="sv-SE"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r>
              <a:rPr lang="sv-SE"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är ett innovativt svenskt energiteknik­bolag som genom en skalbar och hållbar affär med hybrid­lösningar och kostnadseffektiva luft/vatten-värmepumpssystem bidrar till den globala energiomställningen. Bolaget har levererat värmepumpar till marknaden sedan 2009, och är noterat på Nasdaq </a:t>
            </a:r>
            <a:r>
              <a:rPr lang="sv-SE" sz="12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First</a:t>
            </a:r>
            <a:r>
              <a:rPr lang="sv-SE"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North </a:t>
            </a:r>
            <a:r>
              <a:rPr lang="sv-SE" sz="12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rPr>
              <a:t>Growth</a:t>
            </a:r>
            <a:r>
              <a:rPr lang="sv-SE"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Market.</a:t>
            </a:r>
          </a:p>
        </p:txBody>
      </p:sp>
    </p:spTree>
    <p:extLst>
      <p:ext uri="{BB962C8B-B14F-4D97-AF65-F5344CB8AC3E}">
        <p14:creationId xmlns:p14="http://schemas.microsoft.com/office/powerpoint/2010/main" val="2827146193"/>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42B86-B0D3-7200-4F5A-718D2C89A5F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sp>
        <p:nvSpPr>
          <p:cNvPr id="3" name="TextBox 2">
            <a:extLst>
              <a:ext uri="{FF2B5EF4-FFF2-40B4-BE49-F238E27FC236}">
                <a16:creationId xmlns:a16="http://schemas.microsoft.com/office/drawing/2014/main" id="{C60C93A0-C055-8189-D879-1B9B31FB56D3}"/>
              </a:ext>
            </a:extLst>
          </p:cNvPr>
          <p:cNvSpPr txBox="1"/>
          <p:nvPr/>
        </p:nvSpPr>
        <p:spPr>
          <a:xfrm>
            <a:off x="355600" y="2492375"/>
            <a:ext cx="5487988" cy="2426755"/>
          </a:xfrm>
          <a:prstGeom prst="rect">
            <a:avLst/>
          </a:prstGeom>
          <a:noFill/>
        </p:spPr>
        <p:txBody>
          <a:bodyPr wrap="square" lIns="0" tIns="0" rIns="0" bIns="0" rtlCol="0">
            <a:spAutoFit/>
          </a:bodyPr>
          <a:lstStyle/>
          <a:p>
            <a:pPr>
              <a:lnSpc>
                <a:spcPct val="110000"/>
              </a:lnSpc>
              <a:spcAft>
                <a:spcPts val="600"/>
              </a:spcAft>
              <a:buClr>
                <a:schemeClr val="accent1"/>
              </a:buClr>
            </a:pPr>
            <a:r>
              <a:rPr lang="sv-SE" sz="12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Tredje kvartalet november 2023–januari 2024</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Rörelsens intäkter minskade med 41 procent till 52,0 MSEK (88,5).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minskade med 42 procent till 50,3 MSEK (87,4).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Rörelseresultatet (EBIT) uppgick till –7,4 (14,3).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Kvartalets resultat uppgick till –7,7 MSEK (11,0).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Resultat per aktie uppgick till –1,2 SEK (1,9).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Det operativa kassaflödet uppgick till –2,6 MSEK (-0,1).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Investering i ny fabrik i Turkiet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Ny vice VD och ny CCO utses för koncernen </a:t>
            </a:r>
          </a:p>
        </p:txBody>
      </p:sp>
      <p:cxnSp>
        <p:nvCxnSpPr>
          <p:cNvPr id="5" name="Straight Connector 4">
            <a:extLst>
              <a:ext uri="{FF2B5EF4-FFF2-40B4-BE49-F238E27FC236}">
                <a16:creationId xmlns:a16="http://schemas.microsoft.com/office/drawing/2014/main" id="{296CFD16-B4F2-6826-6DF6-5C8D820531A5}"/>
              </a:ext>
            </a:extLst>
          </p:cNvPr>
          <p:cNvCxnSpPr>
            <a:cxnSpLocks/>
          </p:cNvCxnSpPr>
          <p:nvPr/>
        </p:nvCxnSpPr>
        <p:spPr>
          <a:xfrm>
            <a:off x="6096000" y="2492375"/>
            <a:ext cx="0" cy="3492501"/>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F91BDA3-692E-E8D2-7954-3921C2B12B92}"/>
              </a:ext>
            </a:extLst>
          </p:cNvPr>
          <p:cNvSpPr txBox="1"/>
          <p:nvPr/>
        </p:nvSpPr>
        <p:spPr>
          <a:xfrm>
            <a:off x="6367518" y="2492375"/>
            <a:ext cx="5487988" cy="2146357"/>
          </a:xfrm>
          <a:prstGeom prst="rect">
            <a:avLst/>
          </a:prstGeom>
          <a:noFill/>
        </p:spPr>
        <p:txBody>
          <a:bodyPr wrap="square" lIns="0" tIns="0" rIns="0" bIns="0" rtlCol="0">
            <a:spAutoFit/>
          </a:bodyPr>
          <a:lstStyle/>
          <a:p>
            <a:pPr>
              <a:lnSpc>
                <a:spcPct val="110000"/>
              </a:lnSpc>
              <a:spcAft>
                <a:spcPts val="600"/>
              </a:spcAft>
              <a:buClr>
                <a:schemeClr val="accent1"/>
              </a:buClr>
            </a:pPr>
            <a:r>
              <a:rPr lang="sv-SE" sz="12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Perioden maj 2023–januari 2024</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Rörelsens intäkter minskade med 52 procent till 119,4 MSEK (249,9).</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minskade med 55 procent till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111,1 MSEK (248,7).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Rörelseresultatet (EBIT) uppgick till -21,6 MSEK (42,6).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Periodens resultat uppgick till –22,0 MSEK (33,3).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Resultat per aktie uppgick till –3,3 SEK (5,7).  </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Det operativa kassaflödet uppgick till –28,7 MSEK (8,7). </a:t>
            </a:r>
          </a:p>
        </p:txBody>
      </p:sp>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861774"/>
          </a:xfrm>
          <a:prstGeom prst="rect">
            <a:avLst/>
          </a:prstGeom>
          <a:noFill/>
        </p:spPr>
        <p:txBody>
          <a:bodyPr wrap="square" lIns="0" tIns="0" rIns="0" bIns="0" rtlCol="0">
            <a:spAutoFit/>
          </a:bodyPr>
          <a:lstStyle/>
          <a:p>
            <a:pPr>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Positiv omsättningsutveckling trots en fortsatt avmattning i marknaden validerar strategin</a:t>
            </a:r>
          </a:p>
        </p:txBody>
      </p:sp>
    </p:spTree>
    <p:extLst>
      <p:ext uri="{BB962C8B-B14F-4D97-AF65-F5344CB8AC3E}">
        <p14:creationId xmlns:p14="http://schemas.microsoft.com/office/powerpoint/2010/main" val="32846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Nyckeltal koncernen</a:t>
            </a:r>
          </a:p>
        </p:txBody>
      </p:sp>
      <p:graphicFrame>
        <p:nvGraphicFramePr>
          <p:cNvPr id="4" name="Table 3">
            <a:extLst>
              <a:ext uri="{FF2B5EF4-FFF2-40B4-BE49-F238E27FC236}">
                <a16:creationId xmlns:a16="http://schemas.microsoft.com/office/drawing/2014/main" id="{67EB2F4C-CF6E-A5D7-8A59-0287A0EDA6DC}"/>
              </a:ext>
            </a:extLst>
          </p:cNvPr>
          <p:cNvGraphicFramePr>
            <a:graphicFrameLocks noGrp="1"/>
          </p:cNvGraphicFramePr>
          <p:nvPr>
            <p:extLst>
              <p:ext uri="{D42A27DB-BD31-4B8C-83A1-F6EECF244321}">
                <p14:modId xmlns:p14="http://schemas.microsoft.com/office/powerpoint/2010/main" val="3062911803"/>
              </p:ext>
            </p:extLst>
          </p:nvPr>
        </p:nvGraphicFramePr>
        <p:xfrm>
          <a:off x="363537" y="1628775"/>
          <a:ext cx="11464923" cy="4284000"/>
        </p:xfrm>
        <a:graphic>
          <a:graphicData uri="http://schemas.openxmlformats.org/drawingml/2006/table">
            <a:tbl>
              <a:tblPr bandRow="1">
                <a:tableStyleId>{5C22544A-7EE6-4342-B048-85BDC9FD1C3A}</a:tableStyleId>
              </a:tblPr>
              <a:tblGrid>
                <a:gridCol w="2560377">
                  <a:extLst>
                    <a:ext uri="{9D8B030D-6E8A-4147-A177-3AD203B41FA5}">
                      <a16:colId xmlns:a16="http://schemas.microsoft.com/office/drawing/2014/main" val="1478888994"/>
                    </a:ext>
                  </a:extLst>
                </a:gridCol>
                <a:gridCol w="1484091">
                  <a:extLst>
                    <a:ext uri="{9D8B030D-6E8A-4147-A177-3AD203B41FA5}">
                      <a16:colId xmlns:a16="http://schemas.microsoft.com/office/drawing/2014/main" val="1810040572"/>
                    </a:ext>
                  </a:extLst>
                </a:gridCol>
                <a:gridCol w="1484091">
                  <a:extLst>
                    <a:ext uri="{9D8B030D-6E8A-4147-A177-3AD203B41FA5}">
                      <a16:colId xmlns:a16="http://schemas.microsoft.com/office/drawing/2014/main" val="4109155632"/>
                    </a:ext>
                  </a:extLst>
                </a:gridCol>
                <a:gridCol w="1484091">
                  <a:extLst>
                    <a:ext uri="{9D8B030D-6E8A-4147-A177-3AD203B41FA5}">
                      <a16:colId xmlns:a16="http://schemas.microsoft.com/office/drawing/2014/main" val="1669122095"/>
                    </a:ext>
                  </a:extLst>
                </a:gridCol>
                <a:gridCol w="1484091">
                  <a:extLst>
                    <a:ext uri="{9D8B030D-6E8A-4147-A177-3AD203B41FA5}">
                      <a16:colId xmlns:a16="http://schemas.microsoft.com/office/drawing/2014/main" val="1076349713"/>
                    </a:ext>
                  </a:extLst>
                </a:gridCol>
                <a:gridCol w="1484091">
                  <a:extLst>
                    <a:ext uri="{9D8B030D-6E8A-4147-A177-3AD203B41FA5}">
                      <a16:colId xmlns:a16="http://schemas.microsoft.com/office/drawing/2014/main" val="1382541628"/>
                    </a:ext>
                  </a:extLst>
                </a:gridCol>
                <a:gridCol w="1484091">
                  <a:extLst>
                    <a:ext uri="{9D8B030D-6E8A-4147-A177-3AD203B41FA5}">
                      <a16:colId xmlns:a16="http://schemas.microsoft.com/office/drawing/2014/main" val="2898515644"/>
                    </a:ext>
                  </a:extLst>
                </a:gridCol>
              </a:tblGrid>
              <a:tr h="252000">
                <a:tc>
                  <a:txBody>
                    <a:bodyPr/>
                    <a:lstStyle/>
                    <a:p>
                      <a:endParaRPr lang="sv-SE" sz="900" b="0" i="0" noProof="0" dirty="0">
                        <a:latin typeface="Helvetica Neue" panose="02000503000000020004" pitchFamily="2" charset="0"/>
                        <a:ea typeface="Helvetica Neue" panose="02000503000000020004" pitchFamily="2" charset="0"/>
                        <a:cs typeface="Helvetica Neue" panose="02000503000000020004" pitchFamily="2" charset="0"/>
                      </a:endParaRPr>
                    </a:p>
                  </a:txBody>
                  <a:tcPr marL="0" marR="90000" anchor="ctr">
                    <a:lnL w="12700" cmpd="sng">
                      <a:noFill/>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KVARTAL</a:t>
                      </a: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sv-SE" sz="900" b="0" i="0" noProof="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PERIOD</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sv-SE" sz="900" b="0" i="0" noProof="0" dirty="0">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12 MÅN</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HELÅR</a:t>
                      </a:r>
                    </a:p>
                  </a:txBody>
                  <a:tcPr anchor="ctr">
                    <a:lnL w="6350" cap="flat" cmpd="sng" algn="ctr">
                      <a:solidFill>
                        <a:schemeClr val="accent1"/>
                      </a:solidFill>
                      <a:prstDash val="solid"/>
                      <a:round/>
                      <a:headEnd type="none" w="med" len="med"/>
                      <a:tailEnd type="none" w="med" len="med"/>
                    </a:lnL>
                    <a:lnR w="12700" cmpd="sng">
                      <a:noFill/>
                    </a:lnR>
                    <a:lnT w="31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825176"/>
                  </a:ext>
                </a:extLst>
              </a:tr>
              <a:tr h="252000">
                <a:tc>
                  <a:txBody>
                    <a:bodyPr/>
                    <a:lstStyle/>
                    <a:p>
                      <a:endParaRPr lang="sv-SE" sz="900" b="0" i="0" noProof="0" dirty="0">
                        <a:latin typeface="Helvetica Neue" panose="02000503000000020004" pitchFamily="2" charset="0"/>
                        <a:ea typeface="Helvetica Neue" panose="02000503000000020004" pitchFamily="2" charset="0"/>
                        <a:cs typeface="Helvetica Neue" panose="02000503000000020004" pitchFamily="2" charset="0"/>
                      </a:endParaRP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Nov 2023–jan 2024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Nov 2022–jan 2023</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Maj 2023–jan 2024</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Maj 2022–jan 2023</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Feb 2023–jan 2024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Medium" panose="02000503000000020004" pitchFamily="2" charset="0"/>
                          <a:ea typeface="Helvetica Neue Medium" panose="02000503000000020004" pitchFamily="2" charset="0"/>
                          <a:cs typeface="Helvetica Neue Medium" panose="02000503000000020004" pitchFamily="2" charset="0"/>
                        </a:rPr>
                        <a:t>Maj 2022–apr 2023</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87090"/>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Rörelsens intäkter,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51 994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88 472</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119 426</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249 859</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171 790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302 222</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050171"/>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Nettoomsättning,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50 325</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87 399</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111 126</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248 696</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160 000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297 570</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647917"/>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Bruttoresultat,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15 246</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28 592</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38 107</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79 263</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55 941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97 097</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931720"/>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Bruttomarginal rörelseintäkter, %</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29,3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32,3</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31,9</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31,7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32,1</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899015"/>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Bruttomarginal nettoomsättning, %</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27,0</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31,5</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26,8</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31,4</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27,6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31,1</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2289447"/>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EBITDA,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-5 950</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15 535</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-17 299</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46 177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-16 046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47 305</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658059"/>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EBITDA-marginal, %</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-11,4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17,6</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-14,5</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18,5</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-9,3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15,7</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292780"/>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Rörelseresultat (EBIT),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-7 434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14 314</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-21 605</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42 618</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-21 646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42 577</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667262"/>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Rörelsemarginal (EBIT-marginal), %</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-14,3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16,2</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-18,1</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17,1</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14,1</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0616648"/>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Resultat efter finansiella poster,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-7 687</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14 100</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-21 957</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41 892</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-22 150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41 699</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6532626"/>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Periodens resultat,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-7 687</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10 979</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-21 957</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33 334</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-22 748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32 544</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3142321"/>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Operativt kassaflöde, TSEK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-2 634</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-106</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-28 666</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8 693</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-163 419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-122 708</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816056"/>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Soliditet, %</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68,3</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46,7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68,3</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46,7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68,3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78,9</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9732684"/>
                  </a:ext>
                </a:extLst>
              </a:tr>
              <a:tr h="252000">
                <a:tc>
                  <a:txBody>
                    <a:bodyPr/>
                    <a:lstStyle/>
                    <a:p>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Resultat per aktie före utspädning, 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-1,2</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1,9</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-3,3</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5,0</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4803908"/>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Resultat per aktie efter utspädning, SEK</a:t>
                      </a:r>
                    </a:p>
                  </a:txBody>
                  <a:tcPr marL="0" marR="90000" anchor="ctr">
                    <a:lnL w="12700" cmpd="sng">
                      <a:noFill/>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-1,2</a:t>
                      </a: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1,9</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-3,3</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ysDot"/>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5,7</a:t>
                      </a:r>
                    </a:p>
                  </a:txBody>
                  <a:tcPr anchor="ctr">
                    <a:lnL w="3175" cap="flat" cmpd="sng" algn="ctr">
                      <a:solidFill>
                        <a:schemeClr val="accent1"/>
                      </a:solidFill>
                      <a:prstDash val="sysDot"/>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-3,5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900" b="0" i="0" noProof="0" dirty="0">
                          <a:latin typeface="Helvetica Neue" panose="02000503000000020004" pitchFamily="2" charset="0"/>
                          <a:ea typeface="Helvetica Neue" panose="02000503000000020004" pitchFamily="2" charset="0"/>
                          <a:cs typeface="Helvetica Neue" panose="02000503000000020004" pitchFamily="2" charset="0"/>
                        </a:rPr>
                        <a:t>5,0</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613508"/>
                  </a:ext>
                </a:extLst>
              </a:tr>
            </a:tbl>
          </a:graphicData>
        </a:graphic>
      </p:graphicFrame>
      <p:sp>
        <p:nvSpPr>
          <p:cNvPr id="10" name="Content Placeholder 1">
            <a:extLst>
              <a:ext uri="{FF2B5EF4-FFF2-40B4-BE49-F238E27FC236}">
                <a16:creationId xmlns:a16="http://schemas.microsoft.com/office/drawing/2014/main" id="{C7ECD6B2-C775-D396-4D50-5380BB6E29D4}"/>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spTree>
    <p:extLst>
      <p:ext uri="{BB962C8B-B14F-4D97-AF65-F5344CB8AC3E}">
        <p14:creationId xmlns:p14="http://schemas.microsoft.com/office/powerpoint/2010/main" val="9035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Försäljningens fördelning</a:t>
            </a:r>
          </a:p>
        </p:txBody>
      </p:sp>
      <p:sp>
        <p:nvSpPr>
          <p:cNvPr id="8" name="Content Placeholder 1">
            <a:extLst>
              <a:ext uri="{FF2B5EF4-FFF2-40B4-BE49-F238E27FC236}">
                <a16:creationId xmlns:a16="http://schemas.microsoft.com/office/drawing/2014/main" id="{39F27BCA-6EFB-9C4D-CDBF-C8F199D7E28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graphicFrame>
        <p:nvGraphicFramePr>
          <p:cNvPr id="2" name="Chart 1">
            <a:extLst>
              <a:ext uri="{FF2B5EF4-FFF2-40B4-BE49-F238E27FC236}">
                <a16:creationId xmlns:a16="http://schemas.microsoft.com/office/drawing/2014/main" id="{8F93CAB0-0059-0B0E-6661-5DFBA02278DF}"/>
              </a:ext>
            </a:extLst>
          </p:cNvPr>
          <p:cNvGraphicFramePr/>
          <p:nvPr>
            <p:extLst>
              <p:ext uri="{D42A27DB-BD31-4B8C-83A1-F6EECF244321}">
                <p14:modId xmlns:p14="http://schemas.microsoft.com/office/powerpoint/2010/main" val="4176131799"/>
              </p:ext>
            </p:extLst>
          </p:nvPr>
        </p:nvGraphicFramePr>
        <p:xfrm>
          <a:off x="363538" y="2024063"/>
          <a:ext cx="5480050" cy="4114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D0D1D6E-9044-BA50-C8AE-4B092029CF45}"/>
              </a:ext>
            </a:extLst>
          </p:cNvPr>
          <p:cNvGraphicFramePr/>
          <p:nvPr>
            <p:extLst>
              <p:ext uri="{D42A27DB-BD31-4B8C-83A1-F6EECF244321}">
                <p14:modId xmlns:p14="http://schemas.microsoft.com/office/powerpoint/2010/main" val="119627726"/>
              </p:ext>
            </p:extLst>
          </p:nvPr>
        </p:nvGraphicFramePr>
        <p:xfrm>
          <a:off x="6354435" y="2024063"/>
          <a:ext cx="5480050" cy="411427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73BDF3BC-5F4A-ABC2-474D-3248607B670F}"/>
              </a:ext>
            </a:extLst>
          </p:cNvPr>
          <p:cNvCxnSpPr>
            <a:cxnSpLocks/>
          </p:cNvCxnSpPr>
          <p:nvPr/>
        </p:nvCxnSpPr>
        <p:spPr>
          <a:xfrm>
            <a:off x="6096000" y="2024063"/>
            <a:ext cx="0" cy="39608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0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Omsättning och intäkter</a:t>
            </a:r>
          </a:p>
        </p:txBody>
      </p:sp>
      <p:sp>
        <p:nvSpPr>
          <p:cNvPr id="8" name="Content Placeholder 1">
            <a:extLst>
              <a:ext uri="{FF2B5EF4-FFF2-40B4-BE49-F238E27FC236}">
                <a16:creationId xmlns:a16="http://schemas.microsoft.com/office/drawing/2014/main" id="{39F27BCA-6EFB-9C4D-CDBF-C8F199D7E28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graphicFrame>
        <p:nvGraphicFramePr>
          <p:cNvPr id="2" name="Chart 1">
            <a:extLst>
              <a:ext uri="{FF2B5EF4-FFF2-40B4-BE49-F238E27FC236}">
                <a16:creationId xmlns:a16="http://schemas.microsoft.com/office/drawing/2014/main" id="{8F93CAB0-0059-0B0E-6661-5DFBA02278DF}"/>
              </a:ext>
            </a:extLst>
          </p:cNvPr>
          <p:cNvGraphicFramePr/>
          <p:nvPr>
            <p:extLst>
              <p:ext uri="{D42A27DB-BD31-4B8C-83A1-F6EECF244321}">
                <p14:modId xmlns:p14="http://schemas.microsoft.com/office/powerpoint/2010/main" val="393447287"/>
              </p:ext>
            </p:extLst>
          </p:nvPr>
        </p:nvGraphicFramePr>
        <p:xfrm>
          <a:off x="363538" y="2024063"/>
          <a:ext cx="5480050" cy="41142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F5D2D81-313D-897E-B448-B39C078D5324}"/>
              </a:ext>
            </a:extLst>
          </p:cNvPr>
          <p:cNvSpPr txBox="1"/>
          <p:nvPr/>
        </p:nvSpPr>
        <p:spPr>
          <a:xfrm>
            <a:off x="6348414" y="2024063"/>
            <a:ext cx="5484494" cy="3393108"/>
          </a:xfrm>
          <a:prstGeom prst="rect">
            <a:avLst/>
          </a:prstGeom>
          <a:noFill/>
        </p:spPr>
        <p:txBody>
          <a:bodyPr wrap="square" lIns="0" tIns="0" rIns="0" bIns="0" rtlCol="0">
            <a:spAutoFit/>
          </a:bodyPr>
          <a:lstStyle/>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 minskade med 55% till 111,1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Rörelsens intäkter minskade med 52% till 119,4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Bruttoresultat: 38,1 MSEK, bruttomarginalen bibehållen på 32% för rörelseintäkter.</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Bruttomarginal på nettoomsättningen: Minskade till 27%.</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Övriga kostnader: Ökade med 78% till 32,3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Personalkostnader: Ökade med 54% till 23,1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Av- och nedskrivningar: Ökade med 21% till 4,3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Finansiella poster: −0,4 MSEK.</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Rörelseresultat (EBIT): –21,6 MSEK, EBIT-marginal på -18,1%.</a:t>
            </a:r>
          </a:p>
          <a:p>
            <a:pPr marL="171450" indent="-171450">
              <a:lnSpc>
                <a:spcPct val="110000"/>
              </a:lnSpc>
              <a:spcAft>
                <a:spcPts val="600"/>
              </a:spcAft>
              <a:buClr>
                <a:schemeClr val="accent1"/>
              </a:buClr>
              <a:buFont typeface="Wingdings" pitchFamily="2" charset="2"/>
              <a:buChar cha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Resultat per aktie: –3,3 SEK.</a:t>
            </a:r>
          </a:p>
          <a:p>
            <a:pPr>
              <a:lnSpc>
                <a:spcPct val="110000"/>
              </a:lnSpc>
              <a:spcAft>
                <a:spcPts val="600"/>
              </a:spcAft>
              <a:buClr>
                <a:schemeClr val="accent1"/>
              </a:buCl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Resultatet påverkades av minskad efterfrågan på </a:t>
            </a:r>
            <a:r>
              <a:rPr lang="sv-SE" sz="1200" dirty="0" err="1">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värmepumpsmarknaden</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 högre kostnader och investeringar i produktutveckling och personal.</a:t>
            </a:r>
          </a:p>
        </p:txBody>
      </p:sp>
      <p:cxnSp>
        <p:nvCxnSpPr>
          <p:cNvPr id="6" name="Straight Connector 5">
            <a:extLst>
              <a:ext uri="{FF2B5EF4-FFF2-40B4-BE49-F238E27FC236}">
                <a16:creationId xmlns:a16="http://schemas.microsoft.com/office/drawing/2014/main" id="{73BA047C-D25D-46E9-994E-309BDD5F3043}"/>
              </a:ext>
            </a:extLst>
          </p:cNvPr>
          <p:cNvCxnSpPr>
            <a:cxnSpLocks/>
          </p:cNvCxnSpPr>
          <p:nvPr/>
        </p:nvCxnSpPr>
        <p:spPr>
          <a:xfrm>
            <a:off x="6096000" y="2024063"/>
            <a:ext cx="0" cy="39608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5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Försäljningens fördelning</a:t>
            </a:r>
          </a:p>
        </p:txBody>
      </p:sp>
      <p:sp>
        <p:nvSpPr>
          <p:cNvPr id="8" name="Content Placeholder 1">
            <a:extLst>
              <a:ext uri="{FF2B5EF4-FFF2-40B4-BE49-F238E27FC236}">
                <a16:creationId xmlns:a16="http://schemas.microsoft.com/office/drawing/2014/main" id="{39F27BCA-6EFB-9C4D-CDBF-C8F199D7E28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graphicFrame>
        <p:nvGraphicFramePr>
          <p:cNvPr id="2" name="Chart 1">
            <a:extLst>
              <a:ext uri="{FF2B5EF4-FFF2-40B4-BE49-F238E27FC236}">
                <a16:creationId xmlns:a16="http://schemas.microsoft.com/office/drawing/2014/main" id="{8F93CAB0-0059-0B0E-6661-5DFBA02278DF}"/>
              </a:ext>
            </a:extLst>
          </p:cNvPr>
          <p:cNvGraphicFramePr/>
          <p:nvPr>
            <p:extLst>
              <p:ext uri="{D42A27DB-BD31-4B8C-83A1-F6EECF244321}">
                <p14:modId xmlns:p14="http://schemas.microsoft.com/office/powerpoint/2010/main" val="2496208224"/>
              </p:ext>
            </p:extLst>
          </p:nvPr>
        </p:nvGraphicFramePr>
        <p:xfrm>
          <a:off x="363538" y="2024063"/>
          <a:ext cx="5480050" cy="41142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F5D2D81-313D-897E-B448-B39C078D5324}"/>
              </a:ext>
            </a:extLst>
          </p:cNvPr>
          <p:cNvSpPr txBox="1"/>
          <p:nvPr/>
        </p:nvSpPr>
        <p:spPr>
          <a:xfrm>
            <a:off x="6348414" y="2024063"/>
            <a:ext cx="5484494" cy="2272802"/>
          </a:xfrm>
          <a:prstGeom prst="rect">
            <a:avLst/>
          </a:prstGeom>
          <a:noFill/>
        </p:spPr>
        <p:txBody>
          <a:bodyPr wrap="square" lIns="0" tIns="0" rIns="0" bIns="0" rtlCol="0">
            <a:spAutoFit/>
          </a:bodyPr>
          <a:lstStyle/>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Skandinavien: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minskade med 83% till 8,4 MSEK.</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Övriga Europa: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ökade med 10% till 42,0 MSEK.</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Polen: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Stod för 55% av försäljningen i övriga Europa och 46% av total försäljning.</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Sverige: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Bidrog med 4,5 MSEK, vilket är 45% av Skandinaviens och 9% av den totala försäljningen.</a:t>
            </a:r>
          </a:p>
          <a:p>
            <a:pPr marL="171450" indent="-171450">
              <a:lnSpc>
                <a:spcPct val="110000"/>
              </a:lnSpc>
              <a:spcAft>
                <a:spcPts val="12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Danmark: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Markant minskning till 0,9 MSEK från tidigare 44,8 MSEK.</a:t>
            </a:r>
          </a:p>
          <a:p>
            <a:pPr>
              <a:lnSpc>
                <a:spcPct val="110000"/>
              </a:lnSpc>
              <a:spcAft>
                <a:spcPts val="600"/>
              </a:spcAft>
              <a:buClr>
                <a:schemeClr val="accent1"/>
              </a:buCl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Marknadsdynamiken skiftade med betydande geografiska skillnader, där särskilt den danska marknadens nedgång påverkade försäljningen i Skandinavien.</a:t>
            </a:r>
          </a:p>
        </p:txBody>
      </p:sp>
      <p:cxnSp>
        <p:nvCxnSpPr>
          <p:cNvPr id="6" name="Straight Connector 5">
            <a:extLst>
              <a:ext uri="{FF2B5EF4-FFF2-40B4-BE49-F238E27FC236}">
                <a16:creationId xmlns:a16="http://schemas.microsoft.com/office/drawing/2014/main" id="{73BA047C-D25D-46E9-994E-309BDD5F3043}"/>
              </a:ext>
            </a:extLst>
          </p:cNvPr>
          <p:cNvCxnSpPr>
            <a:cxnSpLocks/>
          </p:cNvCxnSpPr>
          <p:nvPr/>
        </p:nvCxnSpPr>
        <p:spPr>
          <a:xfrm>
            <a:off x="6096000" y="2024063"/>
            <a:ext cx="0" cy="39608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84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Försäljningens fördelning</a:t>
            </a:r>
          </a:p>
        </p:txBody>
      </p:sp>
      <p:sp>
        <p:nvSpPr>
          <p:cNvPr id="8" name="Content Placeholder 1">
            <a:extLst>
              <a:ext uri="{FF2B5EF4-FFF2-40B4-BE49-F238E27FC236}">
                <a16:creationId xmlns:a16="http://schemas.microsoft.com/office/drawing/2014/main" id="{39F27BCA-6EFB-9C4D-CDBF-C8F199D7E28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graphicFrame>
        <p:nvGraphicFramePr>
          <p:cNvPr id="2" name="Chart 1">
            <a:extLst>
              <a:ext uri="{FF2B5EF4-FFF2-40B4-BE49-F238E27FC236}">
                <a16:creationId xmlns:a16="http://schemas.microsoft.com/office/drawing/2014/main" id="{8F93CAB0-0059-0B0E-6661-5DFBA02278DF}"/>
              </a:ext>
            </a:extLst>
          </p:cNvPr>
          <p:cNvGraphicFramePr/>
          <p:nvPr>
            <p:extLst>
              <p:ext uri="{D42A27DB-BD31-4B8C-83A1-F6EECF244321}">
                <p14:modId xmlns:p14="http://schemas.microsoft.com/office/powerpoint/2010/main" val="2587026388"/>
              </p:ext>
            </p:extLst>
          </p:nvPr>
        </p:nvGraphicFramePr>
        <p:xfrm>
          <a:off x="363538" y="2024063"/>
          <a:ext cx="5480050" cy="411427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F5D2D81-313D-897E-B448-B39C078D5324}"/>
              </a:ext>
            </a:extLst>
          </p:cNvPr>
          <p:cNvSpPr txBox="1"/>
          <p:nvPr/>
        </p:nvSpPr>
        <p:spPr>
          <a:xfrm>
            <a:off x="6348414" y="2024063"/>
            <a:ext cx="5484494" cy="1838837"/>
          </a:xfrm>
          <a:prstGeom prst="rect">
            <a:avLst/>
          </a:prstGeom>
          <a:noFill/>
        </p:spPr>
        <p:txBody>
          <a:bodyPr wrap="square" lIns="0" tIns="0" rIns="0" bIns="0" rtlCol="0">
            <a:spAutoFit/>
          </a:bodyPr>
          <a:lstStyle/>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Villavärme: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 minskade med 38% till 42,5 MSEK; 84% av totala nettoomsättningen.</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Kommersiella fastigheter: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minskade med 62% till 6,7 MSEK; 13% av totala nettoomsättningen.</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Eftermarknad: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Nettoomsättningen ökade till 1,1 MSEK; 2% av totala nettoomsättningen.</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Kvartalsförändring: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Villavärme ökade med 104%, medan Kommersiella fastigheter minskade med 40% jämfört med föregående kvartal.</a:t>
            </a:r>
          </a:p>
        </p:txBody>
      </p:sp>
      <p:cxnSp>
        <p:nvCxnSpPr>
          <p:cNvPr id="6" name="Straight Connector 5">
            <a:extLst>
              <a:ext uri="{FF2B5EF4-FFF2-40B4-BE49-F238E27FC236}">
                <a16:creationId xmlns:a16="http://schemas.microsoft.com/office/drawing/2014/main" id="{73BA047C-D25D-46E9-994E-309BDD5F3043}"/>
              </a:ext>
            </a:extLst>
          </p:cNvPr>
          <p:cNvCxnSpPr>
            <a:cxnSpLocks/>
          </p:cNvCxnSpPr>
          <p:nvPr/>
        </p:nvCxnSpPr>
        <p:spPr>
          <a:xfrm>
            <a:off x="6096000" y="2024063"/>
            <a:ext cx="0" cy="39608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odel of a city&#10;&#10;Description automatically generated">
            <a:extLst>
              <a:ext uri="{FF2B5EF4-FFF2-40B4-BE49-F238E27FC236}">
                <a16:creationId xmlns:a16="http://schemas.microsoft.com/office/drawing/2014/main" id="{82CD625A-E9DA-7522-F021-F94B2C128CA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22226" y="0"/>
            <a:ext cx="12214226" cy="6858000"/>
          </a:xfrm>
          <a:prstGeom prst="rect">
            <a:avLst/>
          </a:prstGeom>
        </p:spPr>
      </p:pic>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Försäljning och produktinnovation</a:t>
            </a:r>
          </a:p>
        </p:txBody>
      </p:sp>
      <p:sp>
        <p:nvSpPr>
          <p:cNvPr id="4" name="TextBox 3">
            <a:extLst>
              <a:ext uri="{FF2B5EF4-FFF2-40B4-BE49-F238E27FC236}">
                <a16:creationId xmlns:a16="http://schemas.microsoft.com/office/drawing/2014/main" id="{574AA3B2-A4DE-74DB-09F9-8CBBC0702F0C}"/>
              </a:ext>
            </a:extLst>
          </p:cNvPr>
          <p:cNvSpPr txBox="1"/>
          <p:nvPr/>
        </p:nvSpPr>
        <p:spPr>
          <a:xfrm>
            <a:off x="355600" y="2001838"/>
            <a:ext cx="5487988" cy="2843792"/>
          </a:xfrm>
          <a:prstGeom prst="rect">
            <a:avLst/>
          </a:prstGeom>
          <a:noFill/>
        </p:spPr>
        <p:txBody>
          <a:bodyPr wrap="square" lIns="0" tIns="0" rIns="0" bIns="0" rtlCol="0">
            <a:spAutoFit/>
          </a:bodyPr>
          <a:lstStyle/>
          <a:p>
            <a:pPr marL="171450" indent="-171450">
              <a:lnSpc>
                <a:spcPct val="110000"/>
              </a:lnSpc>
              <a:spcAft>
                <a:spcPts val="900"/>
              </a:spcAft>
              <a:buClr>
                <a:schemeClr val="accent1"/>
              </a:buClr>
              <a:buFont typeface="Wingdings" pitchFamily="2" charset="2"/>
              <a:buChar char="§"/>
            </a:pPr>
            <a:r>
              <a:rPr lang="sv-SE" sz="12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SG-ready certifiering: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Våra värmepumpar är nu certifierade SG-ready, vilket innebär att de uppfyller kraven för styrbarhet i smarta elnät.</a:t>
            </a:r>
          </a:p>
          <a:p>
            <a:pPr marL="171450" indent="-171450">
              <a:lnSpc>
                <a:spcPct val="110000"/>
              </a:lnSpc>
              <a:spcAft>
                <a:spcPts val="900"/>
              </a:spcAft>
              <a:buClr>
                <a:schemeClr val="accent1"/>
              </a:buClr>
              <a:buFont typeface="Wingdings" pitchFamily="2" charset="2"/>
              <a:buChar char="§"/>
            </a:pPr>
            <a:r>
              <a:rPr lang="sv-SE" sz="12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MCS-certifiering i Storbritannien: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Ett viktigt steg för att stärka vår närvaro och försäljning på den brittiska marknaden.</a:t>
            </a:r>
          </a:p>
          <a:p>
            <a:pPr marL="171450" indent="-171450">
              <a:lnSpc>
                <a:spcPct val="110000"/>
              </a:lnSpc>
              <a:spcAft>
                <a:spcPts val="900"/>
              </a:spcAft>
              <a:buClr>
                <a:schemeClr val="accent1"/>
              </a:buClr>
              <a:buFont typeface="Wingdings" pitchFamily="2" charset="2"/>
              <a:buChar char="§"/>
            </a:pPr>
            <a:r>
              <a:rPr lang="sv-SE" sz="12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Smart Grid- och BAFA-godkännanden i Tyskland: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Öppnar upp för utökade affärsmöjligheter och stödjer vår tillväxtstrategi i Europa.</a:t>
            </a:r>
          </a:p>
          <a:p>
            <a:pPr marL="171450" indent="-171450">
              <a:lnSpc>
                <a:spcPct val="110000"/>
              </a:lnSpc>
              <a:spcAft>
                <a:spcPts val="300"/>
              </a:spcAft>
              <a:buClr>
                <a:schemeClr val="accent1"/>
              </a:buClr>
              <a:buFont typeface="Wingdings" pitchFamily="2" charset="2"/>
              <a:buChar char="§"/>
            </a:pPr>
            <a:endPar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spcAft>
                <a:spcPts val="300"/>
              </a:spcAft>
              <a:buClr>
                <a:schemeClr val="accent1"/>
              </a:buClr>
            </a:pP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Trots utmaningar på marknaden visar vår strategiska inriktning och satsning på produktinnovationer att vi är väl positionerade för framtiden. Vi fortsätter att anpassa oss till marknadens behov och drivs av innovation för en hållbar energiomställning.</a:t>
            </a:r>
          </a:p>
          <a:p>
            <a:pPr marL="171450" indent="-171450">
              <a:lnSpc>
                <a:spcPct val="110000"/>
              </a:lnSpc>
              <a:spcAft>
                <a:spcPts val="300"/>
              </a:spcAft>
              <a:buClr>
                <a:schemeClr val="accent1"/>
              </a:buClr>
              <a:buFont typeface="Wingdings" pitchFamily="2" charset="2"/>
              <a:buChar char="§"/>
            </a:pPr>
            <a:endPar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Content Placeholder 1">
            <a:extLst>
              <a:ext uri="{FF2B5EF4-FFF2-40B4-BE49-F238E27FC236}">
                <a16:creationId xmlns:a16="http://schemas.microsoft.com/office/drawing/2014/main" id="{39F27BCA-6EFB-9C4D-CDBF-C8F199D7E283}"/>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sp>
        <p:nvSpPr>
          <p:cNvPr id="6" name="TextBox 5">
            <a:extLst>
              <a:ext uri="{FF2B5EF4-FFF2-40B4-BE49-F238E27FC236}">
                <a16:creationId xmlns:a16="http://schemas.microsoft.com/office/drawing/2014/main" id="{3F59F48A-D51D-AE38-78F9-0F41F5D93349}"/>
              </a:ext>
            </a:extLst>
          </p:cNvPr>
          <p:cNvSpPr txBox="1"/>
          <p:nvPr/>
        </p:nvSpPr>
        <p:spPr>
          <a:xfrm>
            <a:off x="8328025" y="2001838"/>
            <a:ext cx="3671888" cy="662938"/>
          </a:xfrm>
          <a:prstGeom prst="rect">
            <a:avLst/>
          </a:prstGeom>
          <a:noFill/>
        </p:spPr>
        <p:txBody>
          <a:bodyPr wrap="square" lIns="0" tIns="0" rIns="0" bIns="0" rtlCol="0">
            <a:spAutoFit/>
          </a:bodyPr>
          <a:lstStyle/>
          <a:p>
            <a:pPr>
              <a:lnSpc>
                <a:spcPct val="110000"/>
              </a:lnSpc>
              <a:spcAft>
                <a:spcPts val="900"/>
              </a:spcAft>
              <a:buClr>
                <a:schemeClr val="accent1"/>
              </a:buClr>
            </a:pPr>
            <a:r>
              <a:rPr lang="sv-SE" sz="10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Med luft/vatten-värmepumpar och smart styrning kan mikronät skapas. De blir en del i framtidens decentraliserade energi­system, och är en förutsättning för att Europa ska klara den gröna elektrifiering som pågår.</a:t>
            </a:r>
          </a:p>
        </p:txBody>
      </p:sp>
      <p:cxnSp>
        <p:nvCxnSpPr>
          <p:cNvPr id="9" name="Straight Connector 8">
            <a:extLst>
              <a:ext uri="{FF2B5EF4-FFF2-40B4-BE49-F238E27FC236}">
                <a16:creationId xmlns:a16="http://schemas.microsoft.com/office/drawing/2014/main" id="{9B04669B-71EC-E48A-82FE-B75C0B34BACF}"/>
              </a:ext>
            </a:extLst>
          </p:cNvPr>
          <p:cNvCxnSpPr/>
          <p:nvPr/>
        </p:nvCxnSpPr>
        <p:spPr>
          <a:xfrm>
            <a:off x="8173922" y="2024063"/>
            <a:ext cx="0" cy="14049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4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B2D68B8-7F0D-2C25-DCFA-57F9DED519E9}"/>
              </a:ext>
            </a:extLst>
          </p:cNvPr>
          <p:cNvSpPr txBox="1"/>
          <p:nvPr/>
        </p:nvSpPr>
        <p:spPr>
          <a:xfrm>
            <a:off x="355600" y="954114"/>
            <a:ext cx="8336456" cy="433901"/>
          </a:xfrm>
          <a:prstGeom prst="rect">
            <a:avLst/>
          </a:prstGeom>
          <a:noFill/>
        </p:spPr>
        <p:txBody>
          <a:bodyPr wrap="square" lIns="0" tIns="0" rIns="0" bIns="0" rtlCol="0">
            <a:spAutoFit/>
          </a:bodyPr>
          <a:lstStyle/>
          <a:p>
            <a:pPr>
              <a:lnSpc>
                <a:spcPct val="110000"/>
              </a:lnSpc>
              <a:spcAft>
                <a:spcPts val="1200"/>
              </a:spcAft>
              <a:buClr>
                <a:schemeClr val="accent1"/>
              </a:buClr>
            </a:pPr>
            <a:r>
              <a:rPr lang="sv-SE" sz="2800" dirty="0">
                <a:solidFill>
                  <a:srgbClr val="464646"/>
                </a:solidFill>
                <a:latin typeface="Helvetica Neue Medium" panose="02000503000000020004" pitchFamily="2" charset="0"/>
                <a:ea typeface="Helvetica Neue Medium" panose="02000503000000020004" pitchFamily="2" charset="0"/>
                <a:cs typeface="Helvetica Neue Medium" panose="02000503000000020004" pitchFamily="2" charset="0"/>
              </a:rPr>
              <a:t>Strategi och framtidsutsikter</a:t>
            </a:r>
          </a:p>
        </p:txBody>
      </p:sp>
      <p:sp>
        <p:nvSpPr>
          <p:cNvPr id="3" name="TextBox 2">
            <a:extLst>
              <a:ext uri="{FF2B5EF4-FFF2-40B4-BE49-F238E27FC236}">
                <a16:creationId xmlns:a16="http://schemas.microsoft.com/office/drawing/2014/main" id="{1627AFF9-53D7-9CA9-F605-9B7D4C648D3E}"/>
              </a:ext>
            </a:extLst>
          </p:cNvPr>
          <p:cNvSpPr txBox="1"/>
          <p:nvPr/>
        </p:nvSpPr>
        <p:spPr>
          <a:xfrm>
            <a:off x="355600" y="2049489"/>
            <a:ext cx="5487988" cy="3771738"/>
          </a:xfrm>
          <a:prstGeom prst="rect">
            <a:avLst/>
          </a:prstGeom>
          <a:noFill/>
        </p:spPr>
        <p:txBody>
          <a:bodyPr wrap="square" lIns="0" tIns="0" rIns="0" bIns="0" rtlCol="0">
            <a:spAutoFit/>
          </a:bodyPr>
          <a:lstStyle/>
          <a:p>
            <a:pPr>
              <a:lnSpc>
                <a:spcPct val="110000"/>
              </a:lnSpc>
              <a:spcAft>
                <a:spcPts val="600"/>
              </a:spcAft>
              <a:buClr>
                <a:schemeClr val="accent1"/>
              </a:buCl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Strategiskt fokus:</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OEM-området: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Fortsatt expansion och samarbeten inom OEM-området för att bredda vår marknadstillgång och stärka vår position som ledande leverantör av värmepumpsprodukter.</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Internationell expansion: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Aktiv satsning på att öka vår närvaro i nya och befintliga marknader, med särskilt fokus på Storbritannien och Tyskland, där nya certifieringar öppnar upp för ytterligare affärsmöjligheter.</a:t>
            </a:r>
          </a:p>
          <a:p>
            <a:pPr marL="171450" indent="-171450">
              <a:lnSpc>
                <a:spcPct val="110000"/>
              </a:lnSpc>
              <a:spcAft>
                <a:spcPts val="600"/>
              </a:spcAft>
              <a:buClr>
                <a:schemeClr val="accent1"/>
              </a:buClr>
              <a:buFont typeface="Wingdings" pitchFamily="2" charset="2"/>
              <a:buChar char="§"/>
            </a:pPr>
            <a:endPar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spcAft>
                <a:spcPts val="600"/>
              </a:spcAft>
              <a:buClr>
                <a:schemeClr val="accent1"/>
              </a:buCl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Produktutveckling och innovation:</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Teknologisk ledarskap: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Fortsatt investering i forskning och utveckling för att säkerställa att våra produkter leder marknaden när det gäller effektivitet, hållbarhet och användarvänlighet.</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Anpassning till marknadsbehov: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Snabb respons på marknadstrender och kundbehov för att utveckla innovativa lösningar som möter framtidens energikrav.</a:t>
            </a:r>
          </a:p>
          <a:p>
            <a:pPr marL="171450" indent="-171450">
              <a:lnSpc>
                <a:spcPct val="110000"/>
              </a:lnSpc>
              <a:spcAft>
                <a:spcPts val="600"/>
              </a:spcAft>
              <a:buClr>
                <a:schemeClr val="accent1"/>
              </a:buClr>
              <a:buFont typeface="Wingdings" pitchFamily="2" charset="2"/>
              <a:buChar char="§"/>
            </a:pPr>
            <a:endPar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BEDB61E1-2A06-AAED-3E43-64C5A13D1545}"/>
              </a:ext>
            </a:extLst>
          </p:cNvPr>
          <p:cNvSpPr txBox="1"/>
          <p:nvPr/>
        </p:nvSpPr>
        <p:spPr>
          <a:xfrm>
            <a:off x="6344920" y="2049489"/>
            <a:ext cx="5487988" cy="3491661"/>
          </a:xfrm>
          <a:prstGeom prst="rect">
            <a:avLst/>
          </a:prstGeom>
          <a:noFill/>
        </p:spPr>
        <p:txBody>
          <a:bodyPr wrap="square" lIns="0" tIns="0" rIns="0" bIns="0" rtlCol="0">
            <a:spAutoFit/>
          </a:bodyPr>
          <a:lstStyle/>
          <a:p>
            <a:pPr>
              <a:lnSpc>
                <a:spcPct val="110000"/>
              </a:lnSpc>
              <a:spcAft>
                <a:spcPts val="600"/>
              </a:spcAft>
              <a:buClr>
                <a:schemeClr val="accent1"/>
              </a:buCl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Hållbarhet och energiomställning:</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Bidrag till grön omställning: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Vårt engagemang för att bidra till en hållbar energiframtid genom våra energieffektiva värmepumpslösningar och smarta energisystem.</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Partnerskap för framsteg: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Samarbete med industripartners och intresseorganisationer för att främja utvecklingen av gröna energilösningar och påverka positivt mot en hållbar energipolitik.</a:t>
            </a:r>
          </a:p>
          <a:p>
            <a:pPr marL="171450" indent="-171450">
              <a:lnSpc>
                <a:spcPct val="110000"/>
              </a:lnSpc>
              <a:spcAft>
                <a:spcPts val="600"/>
              </a:spcAft>
              <a:buClr>
                <a:schemeClr val="accent1"/>
              </a:buClr>
              <a:buFont typeface="Wingdings" pitchFamily="2" charset="2"/>
              <a:buChar char="§"/>
            </a:pPr>
            <a:endPar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10000"/>
              </a:lnSpc>
              <a:spcAft>
                <a:spcPts val="600"/>
              </a:spcAft>
              <a:buClr>
                <a:schemeClr val="accent1"/>
              </a:buCl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Framåtblick:</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Marknadsposition och tillväxt: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Vi är optimistiska om vår framtida tillväxt och marknadsposition baserat på vår starka produktportfölj, innovativa teknologi och strategiska initiativ.</a:t>
            </a:r>
          </a:p>
          <a:p>
            <a:pPr marL="171450" indent="-171450">
              <a:lnSpc>
                <a:spcPct val="110000"/>
              </a:lnSpc>
              <a:spcAft>
                <a:spcPts val="600"/>
              </a:spcAft>
              <a:buClr>
                <a:schemeClr val="accent1"/>
              </a:buClr>
              <a:buFont typeface="Wingdings" pitchFamily="2" charset="2"/>
              <a:buChar char="§"/>
            </a:pPr>
            <a:r>
              <a:rPr lang="sv-SE" sz="1200" b="1"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Engagemang för excellens: </a:t>
            </a:r>
            <a:r>
              <a:rPr lang="sv-SE" sz="1200" dirty="0">
                <a:solidFill>
                  <a:srgbClr val="464646"/>
                </a:solidFill>
                <a:latin typeface="Helvetica Neue" panose="02000503000000020004" pitchFamily="2" charset="0"/>
                <a:ea typeface="Helvetica Neue" panose="02000503000000020004" pitchFamily="2" charset="0"/>
                <a:cs typeface="Helvetica Neue" panose="02000503000000020004" pitchFamily="2" charset="0"/>
              </a:rPr>
              <a:t>Vårt engagemang för teknisk excellens och kundtillfredsställelse fortsätter att vara kärnan i vår verksamhet och strategi för framtiden.</a:t>
            </a:r>
          </a:p>
        </p:txBody>
      </p:sp>
      <p:sp>
        <p:nvSpPr>
          <p:cNvPr id="8" name="Content Placeholder 1">
            <a:extLst>
              <a:ext uri="{FF2B5EF4-FFF2-40B4-BE49-F238E27FC236}">
                <a16:creationId xmlns:a16="http://schemas.microsoft.com/office/drawing/2014/main" id="{DD4D9970-4F0A-1C40-2839-D33B4F21E0A4}"/>
              </a:ext>
            </a:extLst>
          </p:cNvPr>
          <p:cNvSpPr>
            <a:spLocks noGrp="1"/>
          </p:cNvSpPr>
          <p:nvPr>
            <p:ph sz="quarter" idx="10"/>
          </p:nvPr>
        </p:nvSpPr>
        <p:spPr>
          <a:xfrm>
            <a:off x="363538" y="368300"/>
            <a:ext cx="11464924" cy="504824"/>
          </a:xfrm>
        </p:spPr>
        <p:txBody>
          <a:bodyPr/>
          <a:lstStyle/>
          <a:p>
            <a:pPr>
              <a:lnSpc>
                <a:spcPct val="100000"/>
              </a:lnSpc>
            </a:pPr>
            <a:r>
              <a:rPr lang="sv-SE" sz="1200" b="1" spc="20" dirty="0">
                <a:solidFill>
                  <a:schemeClr val="accent1"/>
                </a:solidFill>
                <a:latin typeface="HelveticaNeueLT Std" panose="020B0604020202020204" pitchFamily="34" charset="0"/>
              </a:rPr>
              <a:t>Delårsrapport Q3</a:t>
            </a:r>
          </a:p>
          <a:p>
            <a:pPr>
              <a:lnSpc>
                <a:spcPct val="100000"/>
              </a:lnSpc>
            </a:pPr>
            <a:r>
              <a:rPr lang="sv-SE" sz="1200" spc="20" dirty="0">
                <a:solidFill>
                  <a:schemeClr val="tx2"/>
                </a:solidFill>
                <a:latin typeface="Helvetica Neue" panose="02000503000000020004" pitchFamily="2" charset="0"/>
                <a:ea typeface="Helvetica Neue" panose="02000503000000020004" pitchFamily="2" charset="0"/>
                <a:cs typeface="Helvetica Neue" panose="02000503000000020004" pitchFamily="2" charset="0"/>
              </a:rPr>
              <a:t>Maj 2023–januari 2024</a:t>
            </a:r>
          </a:p>
        </p:txBody>
      </p:sp>
      <p:cxnSp>
        <p:nvCxnSpPr>
          <p:cNvPr id="2" name="Straight Connector 1">
            <a:extLst>
              <a:ext uri="{FF2B5EF4-FFF2-40B4-BE49-F238E27FC236}">
                <a16:creationId xmlns:a16="http://schemas.microsoft.com/office/drawing/2014/main" id="{8CCE27FB-F561-CA31-344F-ADA4E66D6928}"/>
              </a:ext>
            </a:extLst>
          </p:cNvPr>
          <p:cNvCxnSpPr>
            <a:cxnSpLocks/>
          </p:cNvCxnSpPr>
          <p:nvPr/>
        </p:nvCxnSpPr>
        <p:spPr>
          <a:xfrm>
            <a:off x="6096000" y="2024063"/>
            <a:ext cx="0" cy="39608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a:themeElements>
    <a:clrScheme name="EnergySave">
      <a:dk1>
        <a:srgbClr val="000000"/>
      </a:dk1>
      <a:lt1>
        <a:srgbClr val="FFFFFF"/>
      </a:lt1>
      <a:dk2>
        <a:srgbClr val="6C6B69"/>
      </a:dk2>
      <a:lt2>
        <a:srgbClr val="F0F0F0"/>
      </a:lt2>
      <a:accent1>
        <a:srgbClr val="95C11F"/>
      </a:accent1>
      <a:accent2>
        <a:srgbClr val="BF1A49"/>
      </a:accent2>
      <a:accent3>
        <a:srgbClr val="008FBA"/>
      </a:accent3>
      <a:accent4>
        <a:srgbClr val="009767"/>
      </a:accent4>
      <a:accent5>
        <a:srgbClr val="F39200"/>
      </a:accent5>
      <a:accent6>
        <a:srgbClr val="E6007E"/>
      </a:accent6>
      <a:hlink>
        <a:srgbClr val="8FC11F"/>
      </a:hlink>
      <a:folHlink>
        <a:srgbClr val="95C1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AB46FF-A3D4-8346-8292-8139BD66ECB3}" vid="{412ED7B5-8EFA-A948-A574-CD031522512C}"/>
    </a:ext>
  </a:extLst>
</a:theme>
</file>

<file path=ppt/theme/theme2.xml><?xml version="1.0" encoding="utf-8"?>
<a:theme xmlns:a="http://schemas.openxmlformats.org/drawingml/2006/main" name="2_White">
  <a:themeElements>
    <a:clrScheme name="EnergySave">
      <a:dk1>
        <a:srgbClr val="000000"/>
      </a:dk1>
      <a:lt1>
        <a:srgbClr val="FFFFFF"/>
      </a:lt1>
      <a:dk2>
        <a:srgbClr val="6C6B69"/>
      </a:dk2>
      <a:lt2>
        <a:srgbClr val="F0F0F0"/>
      </a:lt2>
      <a:accent1>
        <a:srgbClr val="95C11F"/>
      </a:accent1>
      <a:accent2>
        <a:srgbClr val="BF1A49"/>
      </a:accent2>
      <a:accent3>
        <a:srgbClr val="008FBA"/>
      </a:accent3>
      <a:accent4>
        <a:srgbClr val="009767"/>
      </a:accent4>
      <a:accent5>
        <a:srgbClr val="F39200"/>
      </a:accent5>
      <a:accent6>
        <a:srgbClr val="E6007E"/>
      </a:accent6>
      <a:hlink>
        <a:srgbClr val="8FC11F"/>
      </a:hlink>
      <a:folHlink>
        <a:srgbClr val="95C1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AB46FF-A3D4-8346-8292-8139BD66ECB3}" vid="{412ED7B5-8EFA-A948-A574-CD031522512C}"/>
    </a:ext>
  </a:extLst>
</a:theme>
</file>

<file path=ppt/theme/theme3.xml><?xml version="1.0" encoding="utf-8"?>
<a:theme xmlns:a="http://schemas.openxmlformats.org/drawingml/2006/main" name="1_White">
  <a:themeElements>
    <a:clrScheme name="EnergySave">
      <a:dk1>
        <a:srgbClr val="000000"/>
      </a:dk1>
      <a:lt1>
        <a:srgbClr val="FFFFFF"/>
      </a:lt1>
      <a:dk2>
        <a:srgbClr val="6C6B69"/>
      </a:dk2>
      <a:lt2>
        <a:srgbClr val="F0F0F0"/>
      </a:lt2>
      <a:accent1>
        <a:srgbClr val="95C11F"/>
      </a:accent1>
      <a:accent2>
        <a:srgbClr val="BF1A49"/>
      </a:accent2>
      <a:accent3>
        <a:srgbClr val="008FBA"/>
      </a:accent3>
      <a:accent4>
        <a:srgbClr val="009767"/>
      </a:accent4>
      <a:accent5>
        <a:srgbClr val="F39200"/>
      </a:accent5>
      <a:accent6>
        <a:srgbClr val="E6007E"/>
      </a:accent6>
      <a:hlink>
        <a:srgbClr val="8FC11F"/>
      </a:hlink>
      <a:folHlink>
        <a:srgbClr val="95C11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AB46FF-A3D4-8346-8292-8139BD66ECB3}" vid="{412ED7B5-8EFA-A948-A574-CD031522512C}"/>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4B3C2AEC9F6C42999706F3643274F3" ma:contentTypeVersion="15" ma:contentTypeDescription="Create a new document." ma:contentTypeScope="" ma:versionID="a1541fce90446133e4abcfbf632adde4">
  <xsd:schema xmlns:xsd="http://www.w3.org/2001/XMLSchema" xmlns:xs="http://www.w3.org/2001/XMLSchema" xmlns:p="http://schemas.microsoft.com/office/2006/metadata/properties" xmlns:ns2="aae37195-640f-4935-8da9-cd7ac70607a1" xmlns:ns3="94e29c50-2c87-49cf-908f-9a67e3210997" targetNamespace="http://schemas.microsoft.com/office/2006/metadata/properties" ma:root="true" ma:fieldsID="ef6f85a2b1c5800fbeaa55e170593f67" ns2:_="" ns3:_="">
    <xsd:import namespace="aae37195-640f-4935-8da9-cd7ac70607a1"/>
    <xsd:import namespace="94e29c50-2c87-49cf-908f-9a67e32109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37195-640f-4935-8da9-cd7ac70607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f56656-1009-4ea0-887a-1c0884dccb76"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e29c50-2c87-49cf-908f-9a67e32109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276808d-e83d-4128-88bf-e0e96d9b2756}" ma:internalName="TaxCatchAll" ma:showField="CatchAllData" ma:web="94e29c50-2c87-49cf-908f-9a67e32109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4e29c50-2c87-49cf-908f-9a67e3210997" xsi:nil="true"/>
    <lcf76f155ced4ddcb4097134ff3c332f xmlns="aae37195-640f-4935-8da9-cd7ac70607a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54ADC-B6E2-4FBA-B6AF-8386BD9181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37195-640f-4935-8da9-cd7ac70607a1"/>
    <ds:schemaRef ds:uri="94e29c50-2c87-49cf-908f-9a67e3210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9E116-7CC0-409C-A20B-15F3E914BA25}">
  <ds:schemaRefs>
    <ds:schemaRef ds:uri="http://purl.org/dc/dcmitype/"/>
    <ds:schemaRef ds:uri="http://schemas.microsoft.com/office/infopath/2007/PartnerControls"/>
    <ds:schemaRef ds:uri="http://purl.org/dc/terms/"/>
    <ds:schemaRef ds:uri="http://schemas.microsoft.com/office/2006/documentManagement/types"/>
    <ds:schemaRef ds:uri="aae37195-640f-4935-8da9-cd7ac70607a1"/>
    <ds:schemaRef ds:uri="94e29c50-2c87-49cf-908f-9a67e3210997"/>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1E1F15E-F957-472A-95F0-465086A345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5284</TotalTime>
  <Words>1264</Words>
  <Application>Microsoft Office PowerPoint</Application>
  <PresentationFormat>Widescreen</PresentationFormat>
  <Paragraphs>224</Paragraphs>
  <Slides>10</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Calibri</vt:lpstr>
      <vt:lpstr>Helvetica Neue</vt:lpstr>
      <vt:lpstr>Helvetica Neue Medium</vt:lpstr>
      <vt:lpstr>HelveticaNeueLT Std</vt:lpstr>
      <vt:lpstr>HelveticaNeueLT Std Lt</vt:lpstr>
      <vt:lpstr>HelveticaNeueLT Std Med</vt:lpstr>
      <vt:lpstr>Wingdings</vt:lpstr>
      <vt:lpstr>White</vt:lpstr>
      <vt:lpstr>2_White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eClerx Digital Template tips</dc:title>
  <dc:subject/>
  <dc:creator>Claes Pettersson</dc:creator>
  <cp:keywords/>
  <dc:description/>
  <cp:lastModifiedBy>Elin Segerberg</cp:lastModifiedBy>
  <cp:revision>60</cp:revision>
  <dcterms:created xsi:type="dcterms:W3CDTF">2023-03-07T13:36:45Z</dcterms:created>
  <dcterms:modified xsi:type="dcterms:W3CDTF">2024-05-21T14:47:22Z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0x0101008B4B3C2AEC9F6C42999706F3643274F3</vt:lpwstr>
  </property>
  <property fmtid="{D5CDD505-2E9C-101B-9397-08002B2CF9AE}" pid="4" name="Order">
    <vt:r8>200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_MarkAsFinal">
    <vt:bool>true</vt:bool>
  </property>
</Properties>
</file>